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 id="2147483666" r:id="rId6"/>
  </p:sldMasterIdLst>
  <p:notesMasterIdLst>
    <p:notesMasterId r:id="rId44"/>
  </p:notesMasterIdLst>
  <p:handoutMasterIdLst>
    <p:handoutMasterId r:id="rId45"/>
  </p:handoutMasterIdLst>
  <p:sldIdLst>
    <p:sldId id="311" r:id="rId7"/>
    <p:sldId id="257" r:id="rId8"/>
    <p:sldId id="310" r:id="rId9"/>
    <p:sldId id="258" r:id="rId10"/>
    <p:sldId id="269" r:id="rId11"/>
    <p:sldId id="308" r:id="rId12"/>
    <p:sldId id="260" r:id="rId13"/>
    <p:sldId id="297" r:id="rId14"/>
    <p:sldId id="263" r:id="rId15"/>
    <p:sldId id="262" r:id="rId16"/>
    <p:sldId id="264" r:id="rId17"/>
    <p:sldId id="265" r:id="rId18"/>
    <p:sldId id="317" r:id="rId19"/>
    <p:sldId id="267" r:id="rId20"/>
    <p:sldId id="292" r:id="rId21"/>
    <p:sldId id="300" r:id="rId22"/>
    <p:sldId id="294" r:id="rId23"/>
    <p:sldId id="309" r:id="rId24"/>
    <p:sldId id="302" r:id="rId25"/>
    <p:sldId id="303" r:id="rId26"/>
    <p:sldId id="304" r:id="rId27"/>
    <p:sldId id="274" r:id="rId28"/>
    <p:sldId id="275" r:id="rId29"/>
    <p:sldId id="305" r:id="rId30"/>
    <p:sldId id="306" r:id="rId31"/>
    <p:sldId id="293" r:id="rId32"/>
    <p:sldId id="277" r:id="rId33"/>
    <p:sldId id="280" r:id="rId34"/>
    <p:sldId id="312" r:id="rId35"/>
    <p:sldId id="282" r:id="rId36"/>
    <p:sldId id="307" r:id="rId37"/>
    <p:sldId id="285" r:id="rId38"/>
    <p:sldId id="318" r:id="rId39"/>
    <p:sldId id="286" r:id="rId40"/>
    <p:sldId id="314" r:id="rId41"/>
    <p:sldId id="289" r:id="rId42"/>
    <p:sldId id="315"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nna Laura Salvati" initials="ALS" lastIdx="38" clrIdx="6">
    <p:extLst>
      <p:ext uri="{19B8F6BF-5375-455C-9EA6-DF929625EA0E}">
        <p15:presenceInfo xmlns:p15="http://schemas.microsoft.com/office/powerpoint/2012/main" userId="Anna Laura Salvati" providerId="None"/>
      </p:ext>
    </p:extLst>
  </p:cmAuthor>
  <p:cmAuthor id="1" name="MAYIGANE, Landry Ndriko" initials="MN" lastIdx="1" clrIdx="0">
    <p:extLst>
      <p:ext uri="{19B8F6BF-5375-455C-9EA6-DF929625EA0E}">
        <p15:presenceInfo xmlns:p15="http://schemas.microsoft.com/office/powerpoint/2012/main" userId="S::mayiganel@who.int::5bcdd02e-6bd9-497d-a938-c18e9b426efb" providerId="AD"/>
      </p:ext>
    </p:extLst>
  </p:cmAuthor>
  <p:cmAuthor id="8" name="ABDELFATTAH, Mohamed Refaat" initials="AMR" lastIdx="5" clrIdx="7">
    <p:extLst>
      <p:ext uri="{19B8F6BF-5375-455C-9EA6-DF929625EA0E}">
        <p15:presenceInfo xmlns:p15="http://schemas.microsoft.com/office/powerpoint/2012/main" userId="S::refaatm@who.int::b929d38a-dead-4bbc-9ae9-e1d851a7662f" providerId="AD"/>
      </p:ext>
    </p:extLst>
  </p:cmAuthor>
  <p:cmAuthor id="2" name="Denis" initials="D" lastIdx="20" clrIdx="1">
    <p:extLst>
      <p:ext uri="{19B8F6BF-5375-455C-9EA6-DF929625EA0E}">
        <p15:presenceInfo xmlns:p15="http://schemas.microsoft.com/office/powerpoint/2012/main" userId="Denis" providerId="None"/>
      </p:ext>
    </p:extLst>
  </p:cmAuthor>
  <p:cmAuthor id="3" name="COPPER, Frederik Anton" initials="CFA" lastIdx="32" clrIdx="2">
    <p:extLst>
      <p:ext uri="{19B8F6BF-5375-455C-9EA6-DF929625EA0E}">
        <p15:presenceInfo xmlns:p15="http://schemas.microsoft.com/office/powerpoint/2012/main" userId="S::copperf@who.int::0f901088-783c-438a-8209-1f3e953b174f" providerId="AD"/>
      </p:ext>
    </p:extLst>
  </p:cmAuthor>
  <p:cmAuthor id="4" name="VENTE, Candice" initials="VC" lastIdx="20" clrIdx="3">
    <p:extLst>
      <p:ext uri="{19B8F6BF-5375-455C-9EA6-DF929625EA0E}">
        <p15:presenceInfo xmlns:p15="http://schemas.microsoft.com/office/powerpoint/2012/main" userId="S::ventec@who.int::8f353e18-bd2e-4779-a174-5920aa7a3ee8" providerId="AD"/>
      </p:ext>
    </p:extLst>
  </p:cmAuthor>
  <p:cmAuthor id="5" name="ALFONSO, Claudia" initials="AC" lastIdx="29" clrIdx="4">
    <p:extLst>
      <p:ext uri="{19B8F6BF-5375-455C-9EA6-DF929625EA0E}">
        <p15:presenceInfo xmlns:p15="http://schemas.microsoft.com/office/powerpoint/2012/main" userId="S::alfonsoc@who.int::e6798bdc-e903-4d9b-961e-e8e67ad985a2" providerId="AD"/>
      </p:ext>
    </p:extLst>
  </p:cmAuthor>
  <p:cmAuthor id="6" name="KHADEM BROOJERDI, Alireza" initials="KBA" lastIdx="9" clrIdx="5">
    <p:extLst>
      <p:ext uri="{19B8F6BF-5375-455C-9EA6-DF929625EA0E}">
        <p15:presenceInfo xmlns:p15="http://schemas.microsoft.com/office/powerpoint/2012/main" userId="S::khadembroojerdia@who.int::9a71e5a5-cd79-4bc8-9cc8-946db5ed7d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DCF"/>
    <a:srgbClr val="008FCE"/>
    <a:srgbClr val="008DC9"/>
    <a:srgbClr val="D86422"/>
    <a:srgbClr val="A24B19"/>
    <a:srgbClr val="006A97"/>
    <a:srgbClr val="005D85"/>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9837" autoAdjust="0"/>
  </p:normalViewPr>
  <p:slideViewPr>
    <p:cSldViewPr snapToGrid="0">
      <p:cViewPr varScale="1">
        <p:scale>
          <a:sx n="72" d="100"/>
          <a:sy n="72" d="100"/>
        </p:scale>
        <p:origin x="636" y="6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viewProps" Target="viewProps.xml"/><Relationship Id="rId8"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B92E9C-8090-4B7C-B10B-03773AD3F883}" type="doc">
      <dgm:prSet loTypeId="urn:microsoft.com/office/officeart/2005/8/layout/chevronAccent+Icon" loCatId="process" qsTypeId="urn:microsoft.com/office/officeart/2005/8/quickstyle/3d1" qsCatId="3D" csTypeId="urn:microsoft.com/office/officeart/2005/8/colors/colorful4" csCatId="colorful" phldr="1"/>
      <dgm:spPr/>
    </dgm:pt>
    <dgm:pt modelId="{88AA1FC7-A4C8-44D9-ACCF-F18EF8BD3F5D}">
      <dgm:prSet phldrT="[Text]"/>
      <dgm:spPr/>
      <dgm:t>
        <a:bodyPr/>
        <a:lstStyle/>
        <a:p>
          <a:r>
            <a:rPr lang="pt-PT" noProof="0" dirty="0"/>
            <a:t>Aprovação das vacinas pelo regulador</a:t>
          </a:r>
        </a:p>
      </dgm:t>
    </dgm:pt>
    <dgm:pt modelId="{0CFFC4C7-EFF1-44C1-B289-1558E032C610}" type="parTrans" cxnId="{2622287B-AFB0-4682-A13A-A5EDCEEBD07D}">
      <dgm:prSet/>
      <dgm:spPr/>
      <dgm:t>
        <a:bodyPr/>
        <a:lstStyle/>
        <a:p>
          <a:endParaRPr lang="en-GB"/>
        </a:p>
      </dgm:t>
    </dgm:pt>
    <dgm:pt modelId="{9985F429-35AA-4BB2-8C1E-E80D569479EE}" type="sibTrans" cxnId="{2622287B-AFB0-4682-A13A-A5EDCEEBD07D}">
      <dgm:prSet/>
      <dgm:spPr/>
      <dgm:t>
        <a:bodyPr/>
        <a:lstStyle/>
        <a:p>
          <a:endParaRPr lang="en-GB"/>
        </a:p>
      </dgm:t>
    </dgm:pt>
    <dgm:pt modelId="{347F316C-5112-49C7-B379-080DAB4BBA79}">
      <dgm:prSet phldrT="[Text]"/>
      <dgm:spPr/>
      <dgm:t>
        <a:bodyPr/>
        <a:lstStyle/>
        <a:p>
          <a:r>
            <a:rPr lang="pt-PT" noProof="0" dirty="0"/>
            <a:t>Autorização para importação</a:t>
          </a:r>
        </a:p>
      </dgm:t>
    </dgm:pt>
    <dgm:pt modelId="{6E0CB201-3FFB-4534-90FA-4395C4AEE31A}" type="parTrans" cxnId="{3199DB30-9B99-4CBF-A164-2F180133E24D}">
      <dgm:prSet/>
      <dgm:spPr/>
      <dgm:t>
        <a:bodyPr/>
        <a:lstStyle/>
        <a:p>
          <a:endParaRPr lang="en-GB"/>
        </a:p>
      </dgm:t>
    </dgm:pt>
    <dgm:pt modelId="{61254E23-E5E3-4553-B45D-2C1843CCE917}" type="sibTrans" cxnId="{3199DB30-9B99-4CBF-A164-2F180133E24D}">
      <dgm:prSet/>
      <dgm:spPr/>
      <dgm:t>
        <a:bodyPr/>
        <a:lstStyle/>
        <a:p>
          <a:endParaRPr lang="en-GB"/>
        </a:p>
      </dgm:t>
    </dgm:pt>
    <dgm:pt modelId="{75D0FB6C-C55B-4C98-9DB1-C7897BA7EEC6}">
      <dgm:prSet phldrT="[Text]"/>
      <dgm:spPr/>
      <dgm:t>
        <a:bodyPr/>
        <a:lstStyle/>
        <a:p>
          <a:r>
            <a:rPr lang="pt-PT" noProof="0" dirty="0"/>
            <a:t>Libertação dos lotes</a:t>
          </a:r>
        </a:p>
      </dgm:t>
    </dgm:pt>
    <dgm:pt modelId="{8DE5109E-02E0-4D2A-A5AB-6BD62D6CBA35}" type="parTrans" cxnId="{90022842-F21E-4750-8322-69C998417186}">
      <dgm:prSet/>
      <dgm:spPr/>
      <dgm:t>
        <a:bodyPr/>
        <a:lstStyle/>
        <a:p>
          <a:endParaRPr lang="en-GB"/>
        </a:p>
      </dgm:t>
    </dgm:pt>
    <dgm:pt modelId="{23829EFD-C373-4321-8121-4B31405EC630}" type="sibTrans" cxnId="{90022842-F21E-4750-8322-69C998417186}">
      <dgm:prSet/>
      <dgm:spPr/>
      <dgm:t>
        <a:bodyPr/>
        <a:lstStyle/>
        <a:p>
          <a:endParaRPr lang="en-GB"/>
        </a:p>
      </dgm:t>
    </dgm:pt>
    <dgm:pt modelId="{A431F394-9963-4077-A048-BD93388291E8}">
      <dgm:prSet phldrT="[Text]"/>
      <dgm:spPr/>
      <dgm:t>
        <a:bodyPr/>
        <a:lstStyle/>
        <a:p>
          <a:r>
            <a:rPr lang="pt-PT" noProof="0" dirty="0"/>
            <a:t>Monitorização da segurança, eficácia e qualidade</a:t>
          </a:r>
        </a:p>
      </dgm:t>
    </dgm:pt>
    <dgm:pt modelId="{5C9A0025-78F0-4FF0-B946-0B7BE8CCAD6B}" type="parTrans" cxnId="{51755116-F4F2-4892-BDE2-710B0D6720A4}">
      <dgm:prSet/>
      <dgm:spPr/>
      <dgm:t>
        <a:bodyPr/>
        <a:lstStyle/>
        <a:p>
          <a:endParaRPr lang="en-GB"/>
        </a:p>
      </dgm:t>
    </dgm:pt>
    <dgm:pt modelId="{698F68FB-2763-4DB3-9A37-B2A0E7888DE7}" type="sibTrans" cxnId="{51755116-F4F2-4892-BDE2-710B0D6720A4}">
      <dgm:prSet/>
      <dgm:spPr/>
      <dgm:t>
        <a:bodyPr/>
        <a:lstStyle/>
        <a:p>
          <a:endParaRPr lang="en-GB"/>
        </a:p>
      </dgm:t>
    </dgm:pt>
    <dgm:pt modelId="{B11733A9-ADA9-4DE4-9AC4-6C0FB0B476AD}" type="pres">
      <dgm:prSet presAssocID="{E3B92E9C-8090-4B7C-B10B-03773AD3F883}" presName="Name0" presStyleCnt="0">
        <dgm:presLayoutVars>
          <dgm:dir/>
          <dgm:resizeHandles val="exact"/>
        </dgm:presLayoutVars>
      </dgm:prSet>
      <dgm:spPr/>
    </dgm:pt>
    <dgm:pt modelId="{7D973F09-9B32-4F54-AAB8-C1B85B8302CA}" type="pres">
      <dgm:prSet presAssocID="{88AA1FC7-A4C8-44D9-ACCF-F18EF8BD3F5D}" presName="composite" presStyleCnt="0"/>
      <dgm:spPr/>
    </dgm:pt>
    <dgm:pt modelId="{5A499EA6-E0D2-47BC-B0F3-E892FB0334B8}" type="pres">
      <dgm:prSet presAssocID="{88AA1FC7-A4C8-44D9-ACCF-F18EF8BD3F5D}" presName="bgChev" presStyleLbl="node1" presStyleIdx="0" presStyleCnt="3"/>
      <dgm:spPr/>
    </dgm:pt>
    <dgm:pt modelId="{749B55A6-3D8D-4AC3-9F75-FA3AF0901F81}" type="pres">
      <dgm:prSet presAssocID="{88AA1FC7-A4C8-44D9-ACCF-F18EF8BD3F5D}" presName="txNode" presStyleLbl="fgAcc1" presStyleIdx="0" presStyleCnt="3">
        <dgm:presLayoutVars>
          <dgm:bulletEnabled val="1"/>
        </dgm:presLayoutVars>
      </dgm:prSet>
      <dgm:spPr/>
    </dgm:pt>
    <dgm:pt modelId="{B35CFDCA-5EA6-4E6E-A946-9E49F1B14EF1}" type="pres">
      <dgm:prSet presAssocID="{9985F429-35AA-4BB2-8C1E-E80D569479EE}" presName="compositeSpace" presStyleCnt="0"/>
      <dgm:spPr/>
    </dgm:pt>
    <dgm:pt modelId="{B3353E83-4D7F-4338-9302-68EF6195505B}" type="pres">
      <dgm:prSet presAssocID="{347F316C-5112-49C7-B379-080DAB4BBA79}" presName="composite" presStyleCnt="0"/>
      <dgm:spPr/>
    </dgm:pt>
    <dgm:pt modelId="{E61DF08F-F138-4DB4-BC49-2CCE15995E0F}" type="pres">
      <dgm:prSet presAssocID="{347F316C-5112-49C7-B379-080DAB4BBA79}" presName="bgChev" presStyleLbl="node1" presStyleIdx="1" presStyleCnt="3"/>
      <dgm:spPr/>
    </dgm:pt>
    <dgm:pt modelId="{230518FA-7E2D-4761-B56B-B9ABB048CE5C}" type="pres">
      <dgm:prSet presAssocID="{347F316C-5112-49C7-B379-080DAB4BBA79}" presName="txNode" presStyleLbl="fgAcc1" presStyleIdx="1" presStyleCnt="3">
        <dgm:presLayoutVars>
          <dgm:bulletEnabled val="1"/>
        </dgm:presLayoutVars>
      </dgm:prSet>
      <dgm:spPr/>
    </dgm:pt>
    <dgm:pt modelId="{3B1BBA6E-D3AD-483F-8622-E1116FF2EAA5}" type="pres">
      <dgm:prSet presAssocID="{61254E23-E5E3-4553-B45D-2C1843CCE917}" presName="compositeSpace" presStyleCnt="0"/>
      <dgm:spPr/>
    </dgm:pt>
    <dgm:pt modelId="{C96F96A3-5851-4073-989A-D4F4C93221A9}" type="pres">
      <dgm:prSet presAssocID="{75D0FB6C-C55B-4C98-9DB1-C7897BA7EEC6}" presName="composite" presStyleCnt="0"/>
      <dgm:spPr/>
    </dgm:pt>
    <dgm:pt modelId="{3BF4A630-18BE-49D5-BDBA-6CABF568A0F0}" type="pres">
      <dgm:prSet presAssocID="{75D0FB6C-C55B-4C98-9DB1-C7897BA7EEC6}" presName="bgChev" presStyleLbl="node1" presStyleIdx="2" presStyleCnt="3"/>
      <dgm:spPr/>
    </dgm:pt>
    <dgm:pt modelId="{B85B49B8-3780-498D-A3ED-E086BD31A91D}" type="pres">
      <dgm:prSet presAssocID="{75D0FB6C-C55B-4C98-9DB1-C7897BA7EEC6}" presName="txNode" presStyleLbl="fgAcc1" presStyleIdx="2" presStyleCnt="3">
        <dgm:presLayoutVars>
          <dgm:bulletEnabled val="1"/>
        </dgm:presLayoutVars>
      </dgm:prSet>
      <dgm:spPr/>
    </dgm:pt>
  </dgm:ptLst>
  <dgm:cxnLst>
    <dgm:cxn modelId="{51755116-F4F2-4892-BDE2-710B0D6720A4}" srcId="{75D0FB6C-C55B-4C98-9DB1-C7897BA7EEC6}" destId="{A431F394-9963-4077-A048-BD93388291E8}" srcOrd="0" destOrd="0" parTransId="{5C9A0025-78F0-4FF0-B946-0B7BE8CCAD6B}" sibTransId="{698F68FB-2763-4DB3-9A37-B2A0E7888DE7}"/>
    <dgm:cxn modelId="{5A7E132E-92C4-AA4D-B5E4-A8C85965D62A}" type="presOf" srcId="{A431F394-9963-4077-A048-BD93388291E8}" destId="{B85B49B8-3780-498D-A3ED-E086BD31A91D}" srcOrd="0" destOrd="1" presId="urn:microsoft.com/office/officeart/2005/8/layout/chevronAccent+Icon"/>
    <dgm:cxn modelId="{3199DB30-9B99-4CBF-A164-2F180133E24D}" srcId="{E3B92E9C-8090-4B7C-B10B-03773AD3F883}" destId="{347F316C-5112-49C7-B379-080DAB4BBA79}" srcOrd="1" destOrd="0" parTransId="{6E0CB201-3FFB-4534-90FA-4395C4AEE31A}" sibTransId="{61254E23-E5E3-4553-B45D-2C1843CCE917}"/>
    <dgm:cxn modelId="{EAC5B55C-69EA-40F0-8DE1-BA59CB881B83}" type="presOf" srcId="{347F316C-5112-49C7-B379-080DAB4BBA79}" destId="{230518FA-7E2D-4761-B56B-B9ABB048CE5C}" srcOrd="0" destOrd="0" presId="urn:microsoft.com/office/officeart/2005/8/layout/chevronAccent+Icon"/>
    <dgm:cxn modelId="{90022842-F21E-4750-8322-69C998417186}" srcId="{E3B92E9C-8090-4B7C-B10B-03773AD3F883}" destId="{75D0FB6C-C55B-4C98-9DB1-C7897BA7EEC6}" srcOrd="2" destOrd="0" parTransId="{8DE5109E-02E0-4D2A-A5AB-6BD62D6CBA35}" sibTransId="{23829EFD-C373-4321-8121-4B31405EC630}"/>
    <dgm:cxn modelId="{2622287B-AFB0-4682-A13A-A5EDCEEBD07D}" srcId="{E3B92E9C-8090-4B7C-B10B-03773AD3F883}" destId="{88AA1FC7-A4C8-44D9-ACCF-F18EF8BD3F5D}" srcOrd="0" destOrd="0" parTransId="{0CFFC4C7-EFF1-44C1-B289-1558E032C610}" sibTransId="{9985F429-35AA-4BB2-8C1E-E80D569479EE}"/>
    <dgm:cxn modelId="{642D478E-7421-4EA9-9C2A-68E43D05595F}" type="presOf" srcId="{E3B92E9C-8090-4B7C-B10B-03773AD3F883}" destId="{B11733A9-ADA9-4DE4-9AC4-6C0FB0B476AD}" srcOrd="0" destOrd="0" presId="urn:microsoft.com/office/officeart/2005/8/layout/chevronAccent+Icon"/>
    <dgm:cxn modelId="{7B6E02A1-77A2-40DA-9F04-0E4415C33D7C}" type="presOf" srcId="{88AA1FC7-A4C8-44D9-ACCF-F18EF8BD3F5D}" destId="{749B55A6-3D8D-4AC3-9F75-FA3AF0901F81}" srcOrd="0" destOrd="0" presId="urn:microsoft.com/office/officeart/2005/8/layout/chevronAccent+Icon"/>
    <dgm:cxn modelId="{79268EC5-76E6-4461-9E24-92E4BAFA889B}" type="presOf" srcId="{75D0FB6C-C55B-4C98-9DB1-C7897BA7EEC6}" destId="{B85B49B8-3780-498D-A3ED-E086BD31A91D}" srcOrd="0" destOrd="0" presId="urn:microsoft.com/office/officeart/2005/8/layout/chevronAccent+Icon"/>
    <dgm:cxn modelId="{413DE9F5-BF5B-4196-85BB-FD6BB22EBC81}" type="presParOf" srcId="{B11733A9-ADA9-4DE4-9AC4-6C0FB0B476AD}" destId="{7D973F09-9B32-4F54-AAB8-C1B85B8302CA}" srcOrd="0" destOrd="0" presId="urn:microsoft.com/office/officeart/2005/8/layout/chevronAccent+Icon"/>
    <dgm:cxn modelId="{B7A24FDF-097B-482C-AD0D-5E1745E7A83B}" type="presParOf" srcId="{7D973F09-9B32-4F54-AAB8-C1B85B8302CA}" destId="{5A499EA6-E0D2-47BC-B0F3-E892FB0334B8}" srcOrd="0" destOrd="0" presId="urn:microsoft.com/office/officeart/2005/8/layout/chevronAccent+Icon"/>
    <dgm:cxn modelId="{491CAAEB-B57E-4F78-A262-57AD3A81AD8C}" type="presParOf" srcId="{7D973F09-9B32-4F54-AAB8-C1B85B8302CA}" destId="{749B55A6-3D8D-4AC3-9F75-FA3AF0901F81}" srcOrd="1" destOrd="0" presId="urn:microsoft.com/office/officeart/2005/8/layout/chevronAccent+Icon"/>
    <dgm:cxn modelId="{54BF2789-D54A-462F-BF8E-DDC2457FB0A9}" type="presParOf" srcId="{B11733A9-ADA9-4DE4-9AC4-6C0FB0B476AD}" destId="{B35CFDCA-5EA6-4E6E-A946-9E49F1B14EF1}" srcOrd="1" destOrd="0" presId="urn:microsoft.com/office/officeart/2005/8/layout/chevronAccent+Icon"/>
    <dgm:cxn modelId="{D59553C2-51E4-4F99-9998-074FCB0E26EA}" type="presParOf" srcId="{B11733A9-ADA9-4DE4-9AC4-6C0FB0B476AD}" destId="{B3353E83-4D7F-4338-9302-68EF6195505B}" srcOrd="2" destOrd="0" presId="urn:microsoft.com/office/officeart/2005/8/layout/chevronAccent+Icon"/>
    <dgm:cxn modelId="{279F5526-9BEE-47CA-A4B4-C41F0966CD35}" type="presParOf" srcId="{B3353E83-4D7F-4338-9302-68EF6195505B}" destId="{E61DF08F-F138-4DB4-BC49-2CCE15995E0F}" srcOrd="0" destOrd="0" presId="urn:microsoft.com/office/officeart/2005/8/layout/chevronAccent+Icon"/>
    <dgm:cxn modelId="{5E399FEA-2FCB-49F8-9FDC-A8BBE2E6CB5B}" type="presParOf" srcId="{B3353E83-4D7F-4338-9302-68EF6195505B}" destId="{230518FA-7E2D-4761-B56B-B9ABB048CE5C}" srcOrd="1" destOrd="0" presId="urn:microsoft.com/office/officeart/2005/8/layout/chevronAccent+Icon"/>
    <dgm:cxn modelId="{00824D56-23C1-430C-97B9-AF28651A88A7}" type="presParOf" srcId="{B11733A9-ADA9-4DE4-9AC4-6C0FB0B476AD}" destId="{3B1BBA6E-D3AD-483F-8622-E1116FF2EAA5}" srcOrd="3" destOrd="0" presId="urn:microsoft.com/office/officeart/2005/8/layout/chevronAccent+Icon"/>
    <dgm:cxn modelId="{FC55EF95-3CAC-46AA-9943-705EA3457E1D}" type="presParOf" srcId="{B11733A9-ADA9-4DE4-9AC4-6C0FB0B476AD}" destId="{C96F96A3-5851-4073-989A-D4F4C93221A9}" srcOrd="4" destOrd="0" presId="urn:microsoft.com/office/officeart/2005/8/layout/chevronAccent+Icon"/>
    <dgm:cxn modelId="{3132D591-C3CB-43BF-9669-B6BB8EC93FA3}" type="presParOf" srcId="{C96F96A3-5851-4073-989A-D4F4C93221A9}" destId="{3BF4A630-18BE-49D5-BDBA-6CABF568A0F0}" srcOrd="0" destOrd="0" presId="urn:microsoft.com/office/officeart/2005/8/layout/chevronAccent+Icon"/>
    <dgm:cxn modelId="{0F357B9B-E421-444B-854F-84F9FA252935}" type="presParOf" srcId="{C96F96A3-5851-4073-989A-D4F4C93221A9}" destId="{B85B49B8-3780-498D-A3ED-E086BD31A91D}"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499EA6-E0D2-47BC-B0F3-E892FB0334B8}">
      <dsp:nvSpPr>
        <dsp:cNvPr id="0" name=""/>
        <dsp:cNvSpPr/>
      </dsp:nvSpPr>
      <dsp:spPr>
        <a:xfrm>
          <a:off x="1232" y="1428723"/>
          <a:ext cx="3096145" cy="1195112"/>
        </a:xfrm>
        <a:prstGeom prst="chevron">
          <a:avLst>
            <a:gd name="adj" fmla="val 4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749B55A6-3D8D-4AC3-9F75-FA3AF0901F81}">
      <dsp:nvSpPr>
        <dsp:cNvPr id="0" name=""/>
        <dsp:cNvSpPr/>
      </dsp:nvSpPr>
      <dsp:spPr>
        <a:xfrm>
          <a:off x="826871" y="1727501"/>
          <a:ext cx="2614523" cy="1195112"/>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pt-PT" sz="1700" kern="1200" noProof="0" dirty="0"/>
            <a:t>Aprovação das vacinas pelo regulador</a:t>
          </a:r>
        </a:p>
      </dsp:txBody>
      <dsp:txXfrm>
        <a:off x="861875" y="1762505"/>
        <a:ext cx="2544515" cy="1125104"/>
      </dsp:txXfrm>
    </dsp:sp>
    <dsp:sp modelId="{E61DF08F-F138-4DB4-BC49-2CCE15995E0F}">
      <dsp:nvSpPr>
        <dsp:cNvPr id="0" name=""/>
        <dsp:cNvSpPr/>
      </dsp:nvSpPr>
      <dsp:spPr>
        <a:xfrm>
          <a:off x="3537718" y="1428723"/>
          <a:ext cx="3096145" cy="1195112"/>
        </a:xfrm>
        <a:prstGeom prst="chevron">
          <a:avLst>
            <a:gd name="adj" fmla="val 40000"/>
          </a:avLst>
        </a:prstGeom>
        <a:gradFill rotWithShape="0">
          <a:gsLst>
            <a:gs pos="0">
              <a:schemeClr val="accent4">
                <a:hueOff val="14063"/>
                <a:satOff val="0"/>
                <a:lumOff val="5392"/>
                <a:alphaOff val="0"/>
                <a:satMod val="103000"/>
                <a:lumMod val="102000"/>
                <a:tint val="94000"/>
              </a:schemeClr>
            </a:gs>
            <a:gs pos="50000">
              <a:schemeClr val="accent4">
                <a:hueOff val="14063"/>
                <a:satOff val="0"/>
                <a:lumOff val="5392"/>
                <a:alphaOff val="0"/>
                <a:satMod val="110000"/>
                <a:lumMod val="100000"/>
                <a:shade val="100000"/>
              </a:schemeClr>
            </a:gs>
            <a:gs pos="100000">
              <a:schemeClr val="accent4">
                <a:hueOff val="14063"/>
                <a:satOff val="0"/>
                <a:lumOff val="5392"/>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230518FA-7E2D-4761-B56B-B9ABB048CE5C}">
      <dsp:nvSpPr>
        <dsp:cNvPr id="0" name=""/>
        <dsp:cNvSpPr/>
      </dsp:nvSpPr>
      <dsp:spPr>
        <a:xfrm>
          <a:off x="4363357" y="1727501"/>
          <a:ext cx="2614523" cy="1195112"/>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14063"/>
              <a:satOff val="0"/>
              <a:lumOff val="5392"/>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pt-PT" sz="1700" kern="1200" noProof="0" dirty="0"/>
            <a:t>Autorização para importação</a:t>
          </a:r>
        </a:p>
      </dsp:txBody>
      <dsp:txXfrm>
        <a:off x="4398361" y="1762505"/>
        <a:ext cx="2544515" cy="1125104"/>
      </dsp:txXfrm>
    </dsp:sp>
    <dsp:sp modelId="{3BF4A630-18BE-49D5-BDBA-6CABF568A0F0}">
      <dsp:nvSpPr>
        <dsp:cNvPr id="0" name=""/>
        <dsp:cNvSpPr/>
      </dsp:nvSpPr>
      <dsp:spPr>
        <a:xfrm>
          <a:off x="7074205" y="1428723"/>
          <a:ext cx="3096145" cy="1195112"/>
        </a:xfrm>
        <a:prstGeom prst="chevron">
          <a:avLst>
            <a:gd name="adj" fmla="val 40000"/>
          </a:avLst>
        </a:prstGeom>
        <a:gradFill rotWithShape="0">
          <a:gsLst>
            <a:gs pos="0">
              <a:schemeClr val="accent4">
                <a:hueOff val="28126"/>
                <a:satOff val="0"/>
                <a:lumOff val="10784"/>
                <a:alphaOff val="0"/>
                <a:satMod val="103000"/>
                <a:lumMod val="102000"/>
                <a:tint val="94000"/>
              </a:schemeClr>
            </a:gs>
            <a:gs pos="50000">
              <a:schemeClr val="accent4">
                <a:hueOff val="28126"/>
                <a:satOff val="0"/>
                <a:lumOff val="10784"/>
                <a:alphaOff val="0"/>
                <a:satMod val="110000"/>
                <a:lumMod val="100000"/>
                <a:shade val="100000"/>
              </a:schemeClr>
            </a:gs>
            <a:gs pos="100000">
              <a:schemeClr val="accent4">
                <a:hueOff val="28126"/>
                <a:satOff val="0"/>
                <a:lumOff val="1078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B85B49B8-3780-498D-A3ED-E086BD31A91D}">
      <dsp:nvSpPr>
        <dsp:cNvPr id="0" name=""/>
        <dsp:cNvSpPr/>
      </dsp:nvSpPr>
      <dsp:spPr>
        <a:xfrm>
          <a:off x="7899844" y="1727501"/>
          <a:ext cx="2614523" cy="1195112"/>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28126"/>
              <a:satOff val="0"/>
              <a:lumOff val="10784"/>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0904" tIns="120904" rIns="120904" bIns="120904" numCol="1" spcCol="1270" anchor="t" anchorCtr="0">
          <a:noAutofit/>
        </a:bodyPr>
        <a:lstStyle/>
        <a:p>
          <a:pPr marL="0" lvl="0" indent="0" algn="l" defTabSz="755650">
            <a:lnSpc>
              <a:spcPct val="90000"/>
            </a:lnSpc>
            <a:spcBef>
              <a:spcPct val="0"/>
            </a:spcBef>
            <a:spcAft>
              <a:spcPct val="35000"/>
            </a:spcAft>
            <a:buNone/>
          </a:pPr>
          <a:r>
            <a:rPr lang="pt-PT" sz="1700" kern="1200" noProof="0" dirty="0"/>
            <a:t>Libertação dos lotes</a:t>
          </a:r>
        </a:p>
        <a:p>
          <a:pPr marL="114300" lvl="1" indent="-114300" algn="l" defTabSz="577850">
            <a:lnSpc>
              <a:spcPct val="90000"/>
            </a:lnSpc>
            <a:spcBef>
              <a:spcPct val="0"/>
            </a:spcBef>
            <a:spcAft>
              <a:spcPct val="15000"/>
            </a:spcAft>
            <a:buChar char="•"/>
          </a:pPr>
          <a:r>
            <a:rPr lang="pt-PT" sz="1300" kern="1200" noProof="0" dirty="0"/>
            <a:t>Monitorização da segurança, eficácia e qualidade</a:t>
          </a:r>
        </a:p>
      </dsp:txBody>
      <dsp:txXfrm>
        <a:off x="7934848" y="1762505"/>
        <a:ext cx="2544515" cy="1125104"/>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67265F-E012-4C18-976D-749F949784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CB049D7-50E2-499B-969D-4D62B25AA5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D981BD-5526-4445-8380-17D27E8DAE2B}" type="datetimeFigureOut">
              <a:rPr lang="en-US" smtClean="0"/>
              <a:t>16-Feb-21</a:t>
            </a:fld>
            <a:endParaRPr lang="en-US" dirty="0"/>
          </a:p>
        </p:txBody>
      </p:sp>
      <p:sp>
        <p:nvSpPr>
          <p:cNvPr id="4" name="Footer Placeholder 3">
            <a:extLst>
              <a:ext uri="{FF2B5EF4-FFF2-40B4-BE49-F238E27FC236}">
                <a16:creationId xmlns:a16="http://schemas.microsoft.com/office/drawing/2014/main" id="{A8586127-1702-4FB4-9084-D779231D238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EEF782CD-0304-411A-A86B-D935595FFE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7F966A-2D82-447F-9A17-BCE9AF876DFF}" type="slidenum">
              <a:rPr lang="en-US" smtClean="0"/>
              <a:t>‹#›</a:t>
            </a:fld>
            <a:endParaRPr lang="en-US" dirty="0"/>
          </a:p>
        </p:txBody>
      </p:sp>
    </p:spTree>
    <p:extLst>
      <p:ext uri="{BB962C8B-B14F-4D97-AF65-F5344CB8AC3E}">
        <p14:creationId xmlns:p14="http://schemas.microsoft.com/office/powerpoint/2010/main" val="245341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98A83-ACC6-4B15-A034-17B5DF5D97A5}" type="datetimeFigureOut">
              <a:rPr lang="en-US" smtClean="0"/>
              <a:t>16-Feb-21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61A72-6C7D-49E1-A69D-B1543F4FDA02}" type="slidenum">
              <a:rPr lang="en-US" smtClean="0"/>
              <a:t>‹#›</a:t>
            </a:fld>
            <a:endParaRPr lang="en-US" dirty="0"/>
          </a:p>
        </p:txBody>
      </p:sp>
    </p:spTree>
    <p:extLst>
      <p:ext uri="{BB962C8B-B14F-4D97-AF65-F5344CB8AC3E}">
        <p14:creationId xmlns:p14="http://schemas.microsoft.com/office/powerpoint/2010/main" val="700808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ADJUST THE TIMING BASED ON YOUR OWN AGENDA BUT MAKE SURE YOU KEEP ENOUGH TIME FOR PART 2.   THIS IS THE MOST ESSENTIAL PART OF THE SIMEX!!!</a:t>
            </a:r>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2</a:t>
            </a:fld>
            <a:endParaRPr lang="en-US" dirty="0"/>
          </a:p>
        </p:txBody>
      </p:sp>
    </p:spTree>
    <p:extLst>
      <p:ext uri="{BB962C8B-B14F-4D97-AF65-F5344CB8AC3E}">
        <p14:creationId xmlns:p14="http://schemas.microsoft.com/office/powerpoint/2010/main" val="2895513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15000"/>
              </a:lnSpc>
              <a:spcBef>
                <a:spcPts val="0"/>
              </a:spcBef>
              <a:spcAft>
                <a:spcPts val="0"/>
              </a:spcAft>
              <a:buFont typeface="Symbol" panose="05050102010706020507" pitchFamily="18" charset="2"/>
              <a:buChar char=""/>
            </a:pPr>
            <a:r>
              <a:rPr lang="pt-PT" sz="1200" b="1" noProof="0" dirty="0">
                <a:effectLst/>
                <a:latin typeface="Calibri" panose="020F0502020204030204" pitchFamily="34" charset="0"/>
                <a:cs typeface="Calibri" panose="020F0502020204030204" pitchFamily="34" charset="0"/>
              </a:rPr>
              <a:t>Facilitador (facilitador do exercício):</a:t>
            </a:r>
            <a:r>
              <a:rPr lang="pt-PT" sz="1200" b="0" noProof="0" dirty="0">
                <a:effectLst/>
                <a:latin typeface="Calibri" panose="020F0502020204030204" pitchFamily="34" charset="0"/>
                <a:cs typeface="Calibri" panose="020F0502020204030204" pitchFamily="34" charset="0"/>
              </a:rPr>
              <a:t> uma</a:t>
            </a:r>
            <a:r>
              <a:rPr lang="pt-PT" sz="1200" b="0" baseline="0" noProof="0" dirty="0">
                <a:effectLst/>
                <a:latin typeface="Calibri" panose="020F0502020204030204" pitchFamily="34" charset="0"/>
                <a:cs typeface="Calibri" panose="020F0502020204030204" pitchFamily="34" charset="0"/>
              </a:rPr>
              <a:t> pessoa responsável por introduzir sugestões e monitorizar os progressos </a:t>
            </a:r>
            <a:r>
              <a:rPr lang="pt-PT" sz="1200" b="0" noProof="0" dirty="0">
                <a:effectLst/>
                <a:latin typeface="Calibri" panose="020F0502020204030204" pitchFamily="34" charset="0"/>
                <a:cs typeface="Calibri" panose="020F0502020204030204" pitchFamily="34" charset="0"/>
              </a:rPr>
              <a:t>realizados durante um exercício. O facilitador é o primeiro ponto de contacto para questões, esclarecimentos ou pedidos.</a:t>
            </a:r>
          </a:p>
          <a:p>
            <a:pPr marL="342900" marR="0" lvl="0" indent="-342900">
              <a:lnSpc>
                <a:spcPct val="115000"/>
              </a:lnSpc>
              <a:spcBef>
                <a:spcPts val="0"/>
              </a:spcBef>
              <a:spcAft>
                <a:spcPts val="0"/>
              </a:spcAft>
              <a:buFont typeface="Symbol" panose="05050102010706020507" pitchFamily="18" charset="2"/>
              <a:buChar char=""/>
            </a:pPr>
            <a:r>
              <a:rPr lang="pt-PT" sz="1200" b="1" noProof="0" dirty="0">
                <a:effectLst/>
                <a:latin typeface="Calibri" panose="020F0502020204030204" pitchFamily="34" charset="0"/>
                <a:cs typeface="Calibri" panose="020F0502020204030204" pitchFamily="34" charset="0"/>
              </a:rPr>
              <a:t>Avaliador: </a:t>
            </a:r>
            <a:r>
              <a:rPr lang="pt-PT" sz="1200" b="0" noProof="0" dirty="0">
                <a:effectLst/>
                <a:latin typeface="Calibri" panose="020F0502020204030204" pitchFamily="34" charset="0"/>
                <a:cs typeface="Calibri" panose="020F0502020204030204" pitchFamily="34" charset="0"/>
              </a:rPr>
              <a:t>uma pessoa que reúne os dados do</a:t>
            </a:r>
            <a:r>
              <a:rPr lang="pt-PT" sz="1200" b="0" baseline="0" noProof="0" dirty="0">
                <a:effectLst/>
                <a:latin typeface="Calibri" panose="020F0502020204030204" pitchFamily="34" charset="0"/>
                <a:cs typeface="Calibri" panose="020F0502020204030204" pitchFamily="34" charset="0"/>
              </a:rPr>
              <a:t> exercício </a:t>
            </a:r>
            <a:r>
              <a:rPr lang="pt-PT" sz="1200" b="0" noProof="0" dirty="0">
                <a:effectLst/>
                <a:latin typeface="Calibri" panose="020F0502020204030204" pitchFamily="34" charset="0"/>
                <a:cs typeface="Calibri" panose="020F0502020204030204" pitchFamily="34" charset="0"/>
              </a:rPr>
              <a:t>e verifica se os objetivos e as metas do exercício foram atingidas. A sua avaliação inclui o desempenho </a:t>
            </a:r>
            <a:r>
              <a:rPr lang="pt-PT" sz="1200" b="0" baseline="0" noProof="0" dirty="0">
                <a:effectLst/>
                <a:latin typeface="Calibri" panose="020F0502020204030204" pitchFamily="34" charset="0"/>
                <a:cs typeface="Calibri" panose="020F0502020204030204" pitchFamily="34" charset="0"/>
              </a:rPr>
              <a:t>global</a:t>
            </a:r>
            <a:r>
              <a:rPr lang="pt-PT" sz="1200" b="0" noProof="0" dirty="0">
                <a:effectLst/>
                <a:latin typeface="Calibri" panose="020F0502020204030204" pitchFamily="34" charset="0"/>
                <a:cs typeface="Calibri" panose="020F0502020204030204" pitchFamily="34" charset="0"/>
              </a:rPr>
              <a:t>, a eficácia operacional, controlo de qualidade, capacidades, pontos fortes e fracos e áreas a melhorar.</a:t>
            </a:r>
            <a:endParaRPr lang="pt-PT" noProof="0" dirty="0"/>
          </a:p>
          <a:p>
            <a:pPr marL="342900" marR="0" lvl="0" indent="-342900">
              <a:lnSpc>
                <a:spcPct val="115000"/>
              </a:lnSpc>
              <a:spcBef>
                <a:spcPts val="0"/>
              </a:spcBef>
              <a:spcAft>
                <a:spcPts val="0"/>
              </a:spcAft>
              <a:buFont typeface="Symbol" panose="05050102010706020507" pitchFamily="18" charset="2"/>
              <a:buChar char=""/>
            </a:pPr>
            <a:r>
              <a:rPr lang="pt-PT" sz="1200" b="1" noProof="0" dirty="0">
                <a:effectLst/>
                <a:latin typeface="Calibri" panose="020F0502020204030204" pitchFamily="34" charset="0"/>
                <a:ea typeface="SimSun" panose="02010600030101010101" pitchFamily="2" charset="-122"/>
                <a:cs typeface="Arial" panose="020B0604020202020204" pitchFamily="34" charset="0"/>
              </a:rPr>
              <a:t>Observador: </a:t>
            </a:r>
            <a:r>
              <a:rPr lang="pt-PT" sz="1200" noProof="0" dirty="0">
                <a:effectLst/>
                <a:latin typeface="Calibri" panose="020F0502020204030204" pitchFamily="34" charset="0"/>
                <a:ea typeface="SimSun" panose="02010600030101010101" pitchFamily="2" charset="-122"/>
                <a:cs typeface="Arial" panose="020B0604020202020204" pitchFamily="34" charset="0"/>
              </a:rPr>
              <a:t>pessoa que observa o exercício. Os observadores podem emitir observações como parte do processo de avaliação, embora não tenham qualquer papel oficial na condução do exercício.</a:t>
            </a:r>
          </a:p>
          <a:p>
            <a:pPr marR="0" lvl="0">
              <a:lnSpc>
                <a:spcPct val="115000"/>
              </a:lnSpc>
              <a:spcBef>
                <a:spcPts val="0"/>
              </a:spcBef>
              <a:spcAft>
                <a:spcPts val="0"/>
              </a:spcAft>
            </a:pPr>
            <a:endParaRPr lang="pt-PT" sz="1200" b="0" noProof="0" dirty="0">
              <a:effectLst/>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FAE61A72-6C7D-49E1-A69D-B1543F4FDA02}" type="slidenum">
              <a:rPr lang="en-US" smtClean="0"/>
              <a:t>11</a:t>
            </a:fld>
            <a:endParaRPr lang="en-US" dirty="0"/>
          </a:p>
        </p:txBody>
      </p:sp>
    </p:spTree>
    <p:extLst>
      <p:ext uri="{BB962C8B-B14F-4D97-AF65-F5344CB8AC3E}">
        <p14:creationId xmlns:p14="http://schemas.microsoft.com/office/powerpoint/2010/main" val="340060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14</a:t>
            </a:fld>
            <a:endParaRPr lang="en-US" dirty="0"/>
          </a:p>
        </p:txBody>
      </p:sp>
    </p:spTree>
    <p:extLst>
      <p:ext uri="{BB962C8B-B14F-4D97-AF65-F5344CB8AC3E}">
        <p14:creationId xmlns:p14="http://schemas.microsoft.com/office/powerpoint/2010/main" val="3289717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87400" y="4400550"/>
            <a:ext cx="5486400" cy="3600450"/>
          </a:xfrm>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15</a:t>
            </a:fld>
            <a:endParaRPr lang="en-US" dirty="0"/>
          </a:p>
        </p:txBody>
      </p:sp>
    </p:spTree>
    <p:extLst>
      <p:ext uri="{BB962C8B-B14F-4D97-AF65-F5344CB8AC3E}">
        <p14:creationId xmlns:p14="http://schemas.microsoft.com/office/powerpoint/2010/main" val="341661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a:p>
        </p:txBody>
      </p:sp>
      <p:sp>
        <p:nvSpPr>
          <p:cNvPr id="4" name="Slide Number Placeholder 3"/>
          <p:cNvSpPr>
            <a:spLocks noGrp="1"/>
          </p:cNvSpPr>
          <p:nvPr>
            <p:ph type="sldNum" sz="quarter" idx="5"/>
          </p:nvPr>
        </p:nvSpPr>
        <p:spPr/>
        <p:txBody>
          <a:bodyPr/>
          <a:lstStyle/>
          <a:p>
            <a:fld id="{FAE61A72-6C7D-49E1-A69D-B1543F4FDA02}" type="slidenum">
              <a:rPr lang="en-US" smtClean="0"/>
              <a:t>16</a:t>
            </a:fld>
            <a:endParaRPr lang="en-US" dirty="0"/>
          </a:p>
        </p:txBody>
      </p:sp>
    </p:spTree>
    <p:extLst>
      <p:ext uri="{BB962C8B-B14F-4D97-AF65-F5344CB8AC3E}">
        <p14:creationId xmlns:p14="http://schemas.microsoft.com/office/powerpoint/2010/main" val="38013963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17</a:t>
            </a:fld>
            <a:endParaRPr lang="en-US" dirty="0"/>
          </a:p>
        </p:txBody>
      </p:sp>
    </p:spTree>
    <p:extLst>
      <p:ext uri="{BB962C8B-B14F-4D97-AF65-F5344CB8AC3E}">
        <p14:creationId xmlns:p14="http://schemas.microsoft.com/office/powerpoint/2010/main" val="35233274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noProof="0" dirty="0"/>
              <a:t>Antes das emergências ocorrerem, o ideal seria que existissem já vias e procedimentos reguladores de adaptação e implementação que facilitassem a preparação dos países para essas emergências de saúde pública, tais como a pandemia</a:t>
            </a:r>
            <a:r>
              <a:rPr lang="pt-PT" baseline="0" noProof="0" dirty="0"/>
              <a:t> de </a:t>
            </a:r>
            <a:r>
              <a:rPr lang="pt-PT" noProof="0" dirty="0"/>
              <a:t>COVID-19. A adaptação das regras é essencial durante as emergências de saúde pública e, por isso, as ARN são encorajadas a transformar</a:t>
            </a:r>
            <a:r>
              <a:rPr lang="pt-PT" baseline="0" noProof="0" dirty="0"/>
              <a:t> </a:t>
            </a:r>
            <a:r>
              <a:rPr lang="pt-PT" noProof="0" dirty="0"/>
              <a:t>um sistema de controlo tradicional reativo numa abordagem proactiva e baseada nos riscos, para acelerar o acesso do público a produtos médicos salva-vidas. Pode igualmente ser ponderada a criação de aspetos legais para a compra de produtos ainda não finalizados. </a:t>
            </a:r>
          </a:p>
          <a:p>
            <a:endParaRPr lang="pt-PT" noProof="0" dirty="0"/>
          </a:p>
          <a:p>
            <a:r>
              <a:rPr lang="pt-PT" b="1" noProof="0" dirty="0"/>
              <a:t>Os procedimentos reguladores para as emergências relativamente a uma vacina contra a COVID-19 deverão assegurar: </a:t>
            </a:r>
          </a:p>
          <a:p>
            <a:r>
              <a:rPr lang="pt-PT" b="1" noProof="0" dirty="0"/>
              <a:t>uma rápida avaliação dos dados e evidências que apoiem a melhor tomada de decisões a nível da regulação na aprovação de vacinas contra a COVID-19 durante o processo de registo e mudanças/variações nas estirpes e outras alterações pós-aprovação. Essa rápida avaliação pode basear-se em abordagens de confiança para facilitar a aprovação; </a:t>
            </a:r>
          </a:p>
          <a:p>
            <a:r>
              <a:rPr lang="pt-PT" b="1" noProof="0" dirty="0"/>
              <a:t>a rápida emissão de autorizações de importação no mais</a:t>
            </a:r>
            <a:r>
              <a:rPr lang="pt-PT" b="1" baseline="0" noProof="0" dirty="0"/>
              <a:t> curto espaço de tempo possível</a:t>
            </a:r>
            <a:r>
              <a:rPr lang="pt-PT" b="1" noProof="0" dirty="0"/>
              <a:t>; e</a:t>
            </a:r>
            <a:r>
              <a:rPr lang="pt-PT" b="1" baseline="0" noProof="0" dirty="0"/>
              <a:t> rápida libertação dos lotes </a:t>
            </a:r>
            <a:r>
              <a:rPr lang="pt-PT" b="1" noProof="0" dirty="0"/>
              <a:t>de vacinas para administração imediata das vacinas contra a COVID-19 aos</a:t>
            </a:r>
            <a:r>
              <a:rPr lang="pt-PT" b="1" baseline="0" noProof="0" dirty="0"/>
              <a:t> grupos-alvo</a:t>
            </a:r>
            <a:r>
              <a:rPr lang="pt-PT" b="1" noProof="0" dirty="0"/>
              <a:t>. </a:t>
            </a:r>
          </a:p>
          <a:p>
            <a:endParaRPr lang="pt-PT" noProof="0" dirty="0"/>
          </a:p>
          <a:p>
            <a:r>
              <a:rPr lang="pt-PT" noProof="0" dirty="0"/>
              <a:t>Os procedimentos reguladores e administrativos estabelecidos</a:t>
            </a:r>
            <a:r>
              <a:rPr lang="pt-PT" baseline="0" noProof="0" dirty="0"/>
              <a:t> </a:t>
            </a:r>
            <a:r>
              <a:rPr lang="pt-PT" noProof="0" dirty="0"/>
              <a:t>devem assegurar uma gestão adequada da informação, uma comunicação e cooperação eficazes  entre os diferentes ramos das ERN e partes interessadas relevantes, i.e., autoridades de saúde pública, incluindo os laboratórios nacionais de controlo (LNC), as autoridades aduaneiras e as entidades de compras e distribuição. </a:t>
            </a:r>
          </a:p>
          <a:p>
            <a:r>
              <a:rPr lang="pt-PT" noProof="0" dirty="0"/>
              <a:t>Devem ser criados e implementados sistemas de comunicação e partilha de informação para todas as partes interessadas. As ARN, NIP e outras partes interessadas devem elaborar ou aperfeiçoar e implementar planos de vigilância da vacinação, para monitorizar a segurança e eficácia das vacinas contra a COVID-19 que estejam a ser usadas. </a:t>
            </a:r>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18</a:t>
            </a:fld>
            <a:endParaRPr lang="en-US" dirty="0"/>
          </a:p>
        </p:txBody>
      </p:sp>
    </p:spTree>
    <p:extLst>
      <p:ext uri="{BB962C8B-B14F-4D97-AF65-F5344CB8AC3E}">
        <p14:creationId xmlns:p14="http://schemas.microsoft.com/office/powerpoint/2010/main" val="31844951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pt-PT" sz="1200" b="0" i="0" u="none" strike="noStrike" kern="1200" noProof="0" dirty="0">
                <a:solidFill>
                  <a:schemeClr val="tx1"/>
                </a:solidFill>
                <a:effectLst/>
                <a:latin typeface="+mn-lt"/>
                <a:ea typeface="+mn-ea"/>
                <a:cs typeface="+mn-cs"/>
              </a:rPr>
              <a:t>Regulação das vacinas </a:t>
            </a:r>
          </a:p>
          <a:p>
            <a:pPr rtl="0" fontAlgn="base"/>
            <a:r>
              <a:rPr lang="pt-PT" sz="1200" b="0" i="0" u="none" strike="noStrike" kern="1200" noProof="0" dirty="0">
                <a:solidFill>
                  <a:schemeClr val="tx1"/>
                </a:solidFill>
                <a:effectLst/>
                <a:latin typeface="+mn-lt"/>
                <a:ea typeface="+mn-ea"/>
                <a:cs typeface="+mn-cs"/>
              </a:rPr>
              <a:t>As questões de regulação relacionadas com uma determinada vacina candidata devem ser consideradas logo no início do processo de desenvolvimento, uma vez</a:t>
            </a:r>
            <a:r>
              <a:rPr lang="pt-PT" sz="1200" b="0" i="0" u="none" strike="noStrike" kern="1200" baseline="0" noProof="0" dirty="0">
                <a:solidFill>
                  <a:schemeClr val="tx1"/>
                </a:solidFill>
                <a:effectLst/>
                <a:latin typeface="+mn-lt"/>
                <a:ea typeface="+mn-ea"/>
                <a:cs typeface="+mn-cs"/>
              </a:rPr>
              <a:t> que o cumprimento dos requisitos da regulação </a:t>
            </a:r>
            <a:r>
              <a:rPr lang="pt-PT" sz="1200" b="0" i="0" u="none" strike="noStrike" kern="1200" noProof="0" dirty="0">
                <a:solidFill>
                  <a:schemeClr val="tx1"/>
                </a:solidFill>
                <a:effectLst/>
                <a:latin typeface="+mn-lt"/>
                <a:ea typeface="+mn-ea"/>
                <a:cs typeface="+mn-cs"/>
              </a:rPr>
              <a:t>constitui a base para a eventual aprovação.  </a:t>
            </a:r>
          </a:p>
          <a:p>
            <a:pPr rtl="0" fontAlgn="base"/>
            <a:r>
              <a:rPr lang="pt-PT" sz="1200" b="0" i="0" u="none" strike="noStrike" kern="1200" noProof="0" dirty="0">
                <a:solidFill>
                  <a:schemeClr val="tx1"/>
                </a:solidFill>
                <a:effectLst/>
                <a:latin typeface="+mn-lt"/>
                <a:ea typeface="+mn-ea"/>
                <a:cs typeface="+mn-cs"/>
              </a:rPr>
              <a:t>Recomenda-se</a:t>
            </a:r>
            <a:r>
              <a:rPr lang="pt-PT" sz="1200" b="0" i="0" u="none" strike="noStrike" kern="1200" baseline="0" noProof="0" dirty="0">
                <a:solidFill>
                  <a:schemeClr val="tx1"/>
                </a:solidFill>
                <a:effectLst/>
                <a:latin typeface="+mn-lt"/>
                <a:ea typeface="+mn-ea"/>
                <a:cs typeface="+mn-cs"/>
              </a:rPr>
              <a:t> vivamente que o diálogo com a autoridade reguladora nacional apropriada </a:t>
            </a:r>
            <a:r>
              <a:rPr lang="pt-PT" sz="1200" b="0" i="0" u="none" strike="noStrike" kern="1200" noProof="0" dirty="0">
                <a:solidFill>
                  <a:schemeClr val="tx1"/>
                </a:solidFill>
                <a:effectLst/>
                <a:latin typeface="+mn-lt"/>
                <a:ea typeface="+mn-ea"/>
                <a:cs typeface="+mn-cs"/>
              </a:rPr>
              <a:t>seja encetado desde muito cedo.  </a:t>
            </a:r>
          </a:p>
          <a:p>
            <a:pPr rtl="0" fontAlgn="base"/>
            <a:r>
              <a:rPr lang="pt-PT" sz="1200" b="0" i="0" u="none" strike="noStrike" kern="1200" noProof="0" dirty="0">
                <a:solidFill>
                  <a:schemeClr val="tx1"/>
                </a:solidFill>
                <a:effectLst/>
                <a:latin typeface="+mn-lt"/>
                <a:ea typeface="+mn-ea"/>
                <a:cs typeface="+mn-cs"/>
              </a:rPr>
              <a:t>A regulação de vacinas pode ser dividida em três fases: desenvolvimento, licenciamento e pós-licenciamento.  </a:t>
            </a:r>
          </a:p>
          <a:p>
            <a:pPr rtl="0" fontAlgn="base"/>
            <a:r>
              <a:rPr lang="pt-PT" sz="1200" b="0" i="0" u="none" strike="noStrike" kern="1200" noProof="0" dirty="0">
                <a:solidFill>
                  <a:schemeClr val="tx1"/>
                </a:solidFill>
                <a:effectLst/>
                <a:latin typeface="+mn-lt"/>
                <a:ea typeface="+mn-ea"/>
                <a:cs typeface="+mn-cs"/>
              </a:rPr>
              <a:t>A fase de desenvolvimento consiste em duas partes,  </a:t>
            </a:r>
          </a:p>
          <a:p>
            <a:pPr marL="171450" indent="-171450" rtl="0" fontAlgn="base">
              <a:buFont typeface="Arial" panose="020B0604020202020204" pitchFamily="34" charset="0"/>
              <a:buChar char="•"/>
            </a:pPr>
            <a:r>
              <a:rPr lang="pt-PT" sz="1200" b="0" i="0" u="none" strike="noStrike" kern="1200" noProof="0" dirty="0">
                <a:solidFill>
                  <a:schemeClr val="tx1"/>
                </a:solidFill>
                <a:effectLst/>
                <a:latin typeface="+mn-lt"/>
                <a:ea typeface="+mn-ea"/>
                <a:cs typeface="+mn-cs"/>
              </a:rPr>
              <a:t>Investigação pré-clínica</a:t>
            </a:r>
            <a:r>
              <a:rPr lang="pt-PT" sz="1200" b="0" i="0" u="none" strike="noStrike" kern="1200" baseline="0" noProof="0" dirty="0">
                <a:solidFill>
                  <a:schemeClr val="tx1"/>
                </a:solidFill>
                <a:effectLst/>
                <a:latin typeface="+mn-lt"/>
                <a:ea typeface="+mn-ea"/>
                <a:cs typeface="+mn-cs"/>
              </a:rPr>
              <a:t> </a:t>
            </a:r>
            <a:r>
              <a:rPr lang="pt-PT" sz="1200" b="0" i="0" u="none" strike="noStrike" kern="1200" noProof="0" dirty="0">
                <a:solidFill>
                  <a:schemeClr val="tx1"/>
                </a:solidFill>
                <a:effectLst/>
                <a:latin typeface="+mn-lt"/>
                <a:ea typeface="+mn-ea"/>
                <a:cs typeface="+mn-cs"/>
              </a:rPr>
              <a:t>e desenvolvimento, e </a:t>
            </a:r>
          </a:p>
          <a:p>
            <a:pPr marL="171450" indent="-171450" rtl="0" fontAlgn="base">
              <a:buFont typeface="Arial" panose="020B0604020202020204" pitchFamily="34" charset="0"/>
              <a:buChar char="•"/>
            </a:pPr>
            <a:r>
              <a:rPr lang="pt-PT" sz="1200" b="0" i="0" u="none" strike="noStrike" kern="1200" noProof="0" dirty="0">
                <a:solidFill>
                  <a:schemeClr val="tx1"/>
                </a:solidFill>
                <a:effectLst/>
                <a:latin typeface="+mn-lt"/>
                <a:ea typeface="+mn-ea"/>
                <a:cs typeface="+mn-cs"/>
              </a:rPr>
              <a:t>Investigação clínica e desenvolvimento. </a:t>
            </a:r>
          </a:p>
          <a:p>
            <a:pPr rtl="0" fontAlgn="base"/>
            <a:r>
              <a:rPr lang="pt-PT" sz="1200" b="0" i="0" u="none" strike="noStrike" kern="1200" noProof="0" dirty="0">
                <a:solidFill>
                  <a:schemeClr val="tx1"/>
                </a:solidFill>
                <a:effectLst/>
                <a:latin typeface="+mn-lt"/>
                <a:ea typeface="+mn-ea"/>
                <a:cs typeface="+mn-cs"/>
              </a:rPr>
              <a:t> </a:t>
            </a:r>
          </a:p>
          <a:p>
            <a:pPr rtl="0" fontAlgn="base"/>
            <a:r>
              <a:rPr lang="pt-PT" sz="1200" b="0" i="0" u="none" strike="noStrike" kern="1200" noProof="0" dirty="0">
                <a:solidFill>
                  <a:schemeClr val="tx1"/>
                </a:solidFill>
                <a:effectLst/>
                <a:latin typeface="+mn-lt"/>
                <a:ea typeface="+mn-ea"/>
                <a:cs typeface="+mn-cs"/>
              </a:rPr>
              <a:t>A aprovação assume diferentes formas nos diferentes países (e.g., Candidatura Investigacional de um Novo Medicamento</a:t>
            </a:r>
            <a:r>
              <a:rPr lang="pt-PT" sz="1200" b="0" i="0" u="none" strike="noStrike" kern="1200" baseline="0" noProof="0" dirty="0">
                <a:solidFill>
                  <a:schemeClr val="tx1"/>
                </a:solidFill>
                <a:effectLst/>
                <a:latin typeface="+mn-lt"/>
                <a:ea typeface="+mn-ea"/>
                <a:cs typeface="+mn-cs"/>
              </a:rPr>
              <a:t> </a:t>
            </a:r>
            <a:r>
              <a:rPr lang="pt-PT" sz="1200" b="0" i="0" u="none" strike="noStrike" kern="1200" noProof="0" dirty="0">
                <a:solidFill>
                  <a:schemeClr val="tx1"/>
                </a:solidFill>
                <a:effectLst/>
                <a:latin typeface="+mn-lt"/>
                <a:ea typeface="+mn-ea"/>
                <a:cs typeface="+mn-cs"/>
              </a:rPr>
              <a:t>(IND) nos Estados Unidos e Certificado de Ensaio Clínico ou Isenção de Ensaio Clínico (CTX) no Reino Unido). </a:t>
            </a:r>
          </a:p>
          <a:p>
            <a:pPr rtl="0" fontAlgn="base"/>
            <a:r>
              <a:rPr lang="pt-PT" sz="1200" b="0" i="0" u="none" strike="noStrike" kern="1200" noProof="0" dirty="0">
                <a:solidFill>
                  <a:schemeClr val="tx1"/>
                </a:solidFill>
                <a:effectLst/>
                <a:latin typeface="+mn-lt"/>
                <a:ea typeface="+mn-ea"/>
                <a:cs typeface="+mn-cs"/>
              </a:rPr>
              <a:t>Além disso, é necessária uma aprovação ética para os ensaios clínicos em todos os países. Todos os estudos com sujeitos humanos exigem uma análise ética adequada, de acordo com a Declaração de Helsínquia (ver http://www.wma.net/e/). </a:t>
            </a:r>
          </a:p>
          <a:p>
            <a:pPr rtl="0" fontAlgn="base"/>
            <a:r>
              <a:rPr lang="pt-PT" sz="1200" b="0" i="0" u="none" strike="noStrike" kern="1200" noProof="0" dirty="0">
                <a:solidFill>
                  <a:schemeClr val="tx1"/>
                </a:solidFill>
                <a:effectLst/>
                <a:latin typeface="+mn-lt"/>
                <a:ea typeface="+mn-ea"/>
                <a:cs typeface="+mn-cs"/>
              </a:rPr>
              <a:t> </a:t>
            </a:r>
          </a:p>
          <a:p>
            <a:pPr rtl="0" fontAlgn="base"/>
            <a:r>
              <a:rPr lang="pt-PT" sz="1200" b="0" i="0" u="none" strike="noStrike" kern="1200" noProof="0" dirty="0">
                <a:solidFill>
                  <a:schemeClr val="tx1"/>
                </a:solidFill>
                <a:effectLst/>
                <a:latin typeface="+mn-lt"/>
                <a:ea typeface="+mn-ea"/>
                <a:cs typeface="+mn-cs"/>
              </a:rPr>
              <a:t>Para avaliar exaustivamente a eficácia protetora e a segurança de uma vacina, é necessário fazer extensos ensaios clínicos da fase III. </a:t>
            </a:r>
          </a:p>
          <a:p>
            <a:pPr rtl="0" fontAlgn="base"/>
            <a:r>
              <a:rPr lang="pt-PT" sz="1200" b="0" i="0" u="none" strike="noStrike" kern="1200" noProof="0" dirty="0">
                <a:solidFill>
                  <a:schemeClr val="tx1"/>
                </a:solidFill>
                <a:effectLst/>
                <a:latin typeface="+mn-lt"/>
                <a:ea typeface="+mn-ea"/>
                <a:cs typeface="+mn-cs"/>
              </a:rPr>
              <a:t>A fase III dos ensaios clínicos é o estudo fulcral em que se baseia a decisão de conceder a licença, sendo</a:t>
            </a:r>
            <a:r>
              <a:rPr lang="pt-PT" sz="1200" b="0" i="0" u="none" strike="noStrike" kern="1200" baseline="0" noProof="0" dirty="0">
                <a:solidFill>
                  <a:schemeClr val="tx1"/>
                </a:solidFill>
                <a:effectLst/>
                <a:latin typeface="+mn-lt"/>
                <a:ea typeface="+mn-ea"/>
                <a:cs typeface="+mn-cs"/>
              </a:rPr>
              <a:t> necessário obter dados suficientes </a:t>
            </a:r>
            <a:r>
              <a:rPr lang="pt-PT" sz="1200" b="0" i="0" u="none" strike="noStrike" kern="1200" noProof="0" dirty="0">
                <a:solidFill>
                  <a:schemeClr val="tx1"/>
                </a:solidFill>
                <a:effectLst/>
                <a:latin typeface="+mn-lt"/>
                <a:ea typeface="+mn-ea"/>
                <a:cs typeface="+mn-cs"/>
              </a:rPr>
              <a:t>para demonstrar que um novo produto é seguro e eficaz para os fins a que se destina. </a:t>
            </a:r>
          </a:p>
          <a:p>
            <a:pPr rtl="0" fontAlgn="base"/>
            <a:r>
              <a:rPr lang="pt-PT" sz="1200" b="0" i="0" u="none" strike="noStrike" kern="1200" noProof="0" dirty="0">
                <a:solidFill>
                  <a:schemeClr val="tx1"/>
                </a:solidFill>
                <a:effectLst/>
                <a:latin typeface="+mn-lt"/>
                <a:ea typeface="+mn-ea"/>
                <a:cs typeface="+mn-cs"/>
              </a:rPr>
              <a:t> </a:t>
            </a:r>
          </a:p>
          <a:p>
            <a:pPr rtl="0" fontAlgn="base"/>
            <a:r>
              <a:rPr lang="pt-PT" sz="1200" b="0" i="0" u="none" strike="noStrike" kern="1200" noProof="0" dirty="0">
                <a:solidFill>
                  <a:schemeClr val="tx1"/>
                </a:solidFill>
                <a:effectLst/>
                <a:latin typeface="+mn-lt"/>
                <a:ea typeface="+mn-ea"/>
                <a:cs typeface="+mn-cs"/>
              </a:rPr>
              <a:t>Uma candidatura a autorização  para introdução no mercado pode</a:t>
            </a:r>
            <a:r>
              <a:rPr lang="pt-PT" sz="1200" b="0" i="0" u="none" strike="noStrike" kern="1200" baseline="0" noProof="0" dirty="0">
                <a:solidFill>
                  <a:schemeClr val="tx1"/>
                </a:solidFill>
                <a:effectLst/>
                <a:latin typeface="+mn-lt"/>
                <a:ea typeface="+mn-ea"/>
                <a:cs typeface="+mn-cs"/>
              </a:rPr>
              <a:t> ser apresentada a </a:t>
            </a:r>
            <a:r>
              <a:rPr lang="pt-PT" sz="1200" b="0" i="0" u="none" strike="noStrike" kern="1200" noProof="0" dirty="0">
                <a:solidFill>
                  <a:schemeClr val="tx1"/>
                </a:solidFill>
                <a:effectLst/>
                <a:latin typeface="+mn-lt"/>
                <a:ea typeface="+mn-ea"/>
                <a:cs typeface="+mn-cs"/>
              </a:rPr>
              <a:t>uma ARN com base nos dados dos testes da fase III e, se for aprovada, a vacina desenvolvida</a:t>
            </a:r>
            <a:r>
              <a:rPr lang="pt-PT" sz="1200" b="0" i="0" u="none" strike="noStrike" kern="1200" baseline="0" noProof="0" dirty="0">
                <a:solidFill>
                  <a:schemeClr val="tx1"/>
                </a:solidFill>
                <a:effectLst/>
                <a:latin typeface="+mn-lt"/>
                <a:ea typeface="+mn-ea"/>
                <a:cs typeface="+mn-cs"/>
              </a:rPr>
              <a:t> e aprovada pela agência apropriada é introduzida no mercado nesse país específico</a:t>
            </a:r>
            <a:r>
              <a:rPr lang="pt-PT" sz="1200" b="0" i="0" u="none" strike="noStrike" kern="1200" noProof="0" dirty="0">
                <a:solidFill>
                  <a:schemeClr val="tx1"/>
                </a:solidFill>
                <a:effectLst/>
                <a:latin typeface="+mn-lt"/>
                <a:ea typeface="+mn-ea"/>
                <a:cs typeface="+mn-cs"/>
              </a:rPr>
              <a:t>. Se um produto contiver ou consistir em organismos geneticamente modificados deve realizar-se igualmente um avaliação do risco ambiental que deverá ser aprovada pelo organismo apropriado. </a:t>
            </a:r>
          </a:p>
          <a:p>
            <a:pPr rtl="0" fontAlgn="base"/>
            <a:r>
              <a:rPr lang="pt-PT" sz="1200" b="0" i="0" u="none" strike="noStrike" kern="1200" noProof="0" dirty="0">
                <a:solidFill>
                  <a:schemeClr val="tx1"/>
                </a:solidFill>
                <a:effectLst/>
                <a:latin typeface="+mn-lt"/>
                <a:ea typeface="+mn-ea"/>
                <a:cs typeface="+mn-cs"/>
              </a:rPr>
              <a:t> </a:t>
            </a:r>
          </a:p>
          <a:p>
            <a:pPr rtl="0" fontAlgn="base"/>
            <a:r>
              <a:rPr lang="pt-PT" sz="1200" b="0" i="0" u="none" strike="noStrike" kern="1200" noProof="0" dirty="0">
                <a:solidFill>
                  <a:schemeClr val="tx1"/>
                </a:solidFill>
                <a:effectLst/>
                <a:latin typeface="+mn-lt"/>
                <a:ea typeface="+mn-ea"/>
                <a:cs typeface="+mn-cs"/>
              </a:rPr>
              <a:t>Em todos os casos, é obrigação do candidato</a:t>
            </a:r>
            <a:r>
              <a:rPr lang="pt-PT" sz="1200" b="0" i="0" u="none" strike="noStrike" kern="1200" baseline="0" noProof="0" dirty="0">
                <a:solidFill>
                  <a:schemeClr val="tx1"/>
                </a:solidFill>
                <a:effectLst/>
                <a:latin typeface="+mn-lt"/>
                <a:ea typeface="+mn-ea"/>
                <a:cs typeface="+mn-cs"/>
              </a:rPr>
              <a:t> </a:t>
            </a:r>
            <a:r>
              <a:rPr lang="pt-PT" sz="1200" b="0" i="0" u="none" strike="noStrike" kern="1200" noProof="0" dirty="0">
                <a:solidFill>
                  <a:schemeClr val="tx1"/>
                </a:solidFill>
                <a:effectLst/>
                <a:latin typeface="+mn-lt"/>
                <a:ea typeface="+mn-ea"/>
                <a:cs typeface="+mn-cs"/>
              </a:rPr>
              <a:t>justificar o conteúdo e a estrutura do programa de desenvolvimento clínico.  </a:t>
            </a:r>
          </a:p>
          <a:p>
            <a:pPr rtl="0" fontAlgn="base"/>
            <a:r>
              <a:rPr lang="pt-PT" sz="1200" b="0" i="0" u="none" strike="noStrike" kern="1200" noProof="0" dirty="0">
                <a:solidFill>
                  <a:schemeClr val="tx1"/>
                </a:solidFill>
                <a:effectLst/>
                <a:latin typeface="+mn-lt"/>
                <a:ea typeface="+mn-ea"/>
                <a:cs typeface="+mn-cs"/>
              </a:rPr>
              <a:t> </a:t>
            </a:r>
          </a:p>
          <a:p>
            <a:pPr rtl="0" fontAlgn="base"/>
            <a:r>
              <a:rPr lang="pt-PT" sz="1200" b="0" i="0" u="none" strike="noStrike" kern="1200" noProof="0" dirty="0">
                <a:solidFill>
                  <a:schemeClr val="tx1"/>
                </a:solidFill>
                <a:effectLst/>
                <a:latin typeface="+mn-lt"/>
                <a:ea typeface="+mn-ea"/>
                <a:cs typeface="+mn-cs"/>
              </a:rPr>
              <a:t>Além dos estudos das fases I, II e III, que se podem realizar antes ou depois do primeiro licenciamento</a:t>
            </a:r>
            <a:r>
              <a:rPr lang="pt-PT" sz="1200" b="0" i="0" u="none" strike="noStrike" kern="1200" baseline="0" noProof="0" dirty="0">
                <a:solidFill>
                  <a:schemeClr val="tx1"/>
                </a:solidFill>
                <a:effectLst/>
                <a:latin typeface="+mn-lt"/>
                <a:ea typeface="+mn-ea"/>
                <a:cs typeface="+mn-cs"/>
              </a:rPr>
              <a:t> de uma nova vacina</a:t>
            </a:r>
            <a:r>
              <a:rPr lang="pt-PT" sz="1200" b="0" i="0" u="none" strike="noStrike" kern="1200" noProof="0" dirty="0">
                <a:solidFill>
                  <a:schemeClr val="tx1"/>
                </a:solidFill>
                <a:effectLst/>
                <a:latin typeface="+mn-lt"/>
                <a:ea typeface="+mn-ea"/>
                <a:cs typeface="+mn-cs"/>
              </a:rPr>
              <a:t> e que são descritos noutros ensaios relevantes,</a:t>
            </a:r>
            <a:r>
              <a:rPr lang="pt-PT" sz="1200" b="0" i="0" u="none" strike="noStrike" kern="1200" baseline="0" noProof="0" dirty="0">
                <a:solidFill>
                  <a:schemeClr val="tx1"/>
                </a:solidFill>
                <a:effectLst/>
                <a:latin typeface="+mn-lt"/>
                <a:ea typeface="+mn-ea"/>
                <a:cs typeface="+mn-cs"/>
              </a:rPr>
              <a:t> como acima se descreve</a:t>
            </a:r>
            <a:r>
              <a:rPr lang="pt-PT" sz="1200" b="0" i="0" u="none" strike="noStrike" kern="1200" noProof="0" dirty="0">
                <a:solidFill>
                  <a:schemeClr val="tx1"/>
                </a:solidFill>
                <a:effectLst/>
                <a:latin typeface="+mn-lt"/>
                <a:ea typeface="+mn-ea"/>
                <a:cs typeface="+mn-cs"/>
              </a:rPr>
              <a:t>, o período pós-introdução no mercado é crítico para a recolha de dados sobre a segurança e eficácia de uma vacina num grande número de indivíduos; esses dados podem resultar de modos de vigilância</a:t>
            </a:r>
            <a:r>
              <a:rPr lang="pt-PT" sz="1200" b="0" i="0" u="none" strike="noStrike" kern="1200" baseline="0" noProof="0" dirty="0">
                <a:solidFill>
                  <a:schemeClr val="tx1"/>
                </a:solidFill>
                <a:effectLst/>
                <a:latin typeface="+mn-lt"/>
                <a:ea typeface="+mn-ea"/>
                <a:cs typeface="+mn-cs"/>
              </a:rPr>
              <a:t> ativos ou passivos</a:t>
            </a:r>
            <a:r>
              <a:rPr lang="pt-PT" sz="1200" b="0" i="0" u="none" strike="noStrike" kern="1200" noProof="0" dirty="0">
                <a:solidFill>
                  <a:schemeClr val="tx1"/>
                </a:solidFill>
                <a:effectLst/>
                <a:latin typeface="+mn-lt"/>
                <a:ea typeface="+mn-ea"/>
                <a:cs typeface="+mn-cs"/>
              </a:rPr>
              <a:t>.  </a:t>
            </a:r>
          </a:p>
          <a:p>
            <a:pPr rtl="0" fontAlgn="base"/>
            <a:r>
              <a:rPr lang="pt-PT" sz="1200" b="0" i="0" u="none" strike="noStrike" kern="1200" noProof="0" dirty="0">
                <a:solidFill>
                  <a:schemeClr val="tx1"/>
                </a:solidFill>
                <a:effectLst/>
                <a:latin typeface="+mn-lt"/>
                <a:ea typeface="+mn-ea"/>
                <a:cs typeface="+mn-cs"/>
              </a:rPr>
              <a:t> </a:t>
            </a:r>
          </a:p>
          <a:p>
            <a:pPr rtl="0" fontAlgn="base"/>
            <a:r>
              <a:rPr lang="pt-PT" sz="1200" b="0" i="0" u="none" strike="noStrike" kern="1200" noProof="0" dirty="0">
                <a:solidFill>
                  <a:schemeClr val="tx1"/>
                </a:solidFill>
                <a:effectLst/>
                <a:latin typeface="+mn-lt"/>
                <a:ea typeface="+mn-ea"/>
                <a:cs typeface="+mn-cs"/>
              </a:rPr>
              <a:t>As autoridades reguladoras devem definir claramente e implementar no seu regulamento que mudanças requerem apenas uma notificação ou quais requerem uma aprovação formal, antes de serem introduzidas</a:t>
            </a:r>
            <a:r>
              <a:rPr lang="en-GB" sz="1200" b="0" i="0" u="none" strike="noStrike" kern="1200" dirty="0">
                <a:solidFill>
                  <a:schemeClr val="tx1"/>
                </a:solidFill>
                <a:effectLst/>
                <a:latin typeface="+mn-lt"/>
                <a:ea typeface="+mn-ea"/>
                <a:cs typeface="+mn-cs"/>
              </a:rPr>
              <a:t>. </a:t>
            </a:r>
          </a:p>
          <a:p>
            <a:endParaRPr lang="en-US" dirty="0"/>
          </a:p>
          <a:p>
            <a:endParaRPr lang="en-GB" dirty="0"/>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19</a:t>
            </a:fld>
            <a:endParaRPr lang="en-US" dirty="0"/>
          </a:p>
        </p:txBody>
      </p:sp>
    </p:spTree>
    <p:extLst>
      <p:ext uri="{BB962C8B-B14F-4D97-AF65-F5344CB8AC3E}">
        <p14:creationId xmlns:p14="http://schemas.microsoft.com/office/powerpoint/2010/main" val="32222929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71362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pt-PT" noProof="0" dirty="0"/>
              <a:t>Muitos países têm um licenciamento recíproco – se um medicamento for aprovado no âmbito de um determinado quadro (tal como a FDA dos EUA ou a EMA da  EU), fica automaticamente licenciado para uso noutros países</a:t>
            </a:r>
          </a:p>
        </p:txBody>
      </p:sp>
      <p:sp>
        <p:nvSpPr>
          <p:cNvPr id="4" name="Slide Number Placeholder 3"/>
          <p:cNvSpPr>
            <a:spLocks noGrp="1"/>
          </p:cNvSpPr>
          <p:nvPr>
            <p:ph type="sldNum" sz="quarter" idx="5"/>
          </p:nvPr>
        </p:nvSpPr>
        <p:spPr/>
        <p:txBody>
          <a:bodyPr/>
          <a:lstStyle/>
          <a:p>
            <a:fld id="{FAE61A72-6C7D-49E1-A69D-B1543F4FDA02}" type="slidenum">
              <a:rPr lang="en-US" smtClean="0"/>
              <a:t>21</a:t>
            </a:fld>
            <a:endParaRPr lang="en-US" dirty="0"/>
          </a:p>
        </p:txBody>
      </p:sp>
    </p:spTree>
    <p:extLst>
      <p:ext uri="{BB962C8B-B14F-4D97-AF65-F5344CB8AC3E}">
        <p14:creationId xmlns:p14="http://schemas.microsoft.com/office/powerpoint/2010/main" val="4274940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22</a:t>
            </a:fld>
            <a:endParaRPr lang="en-US" dirty="0"/>
          </a:p>
        </p:txBody>
      </p:sp>
    </p:spTree>
    <p:extLst>
      <p:ext uri="{BB962C8B-B14F-4D97-AF65-F5344CB8AC3E}">
        <p14:creationId xmlns:p14="http://schemas.microsoft.com/office/powerpoint/2010/main" val="1334788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PT" sz="1200" b="0" i="0" u="none" strike="noStrike" kern="1200" cap="none" spc="0" normalizeH="0" baseline="0" noProof="0" dirty="0">
                <a:ln>
                  <a:noFill/>
                </a:ln>
                <a:solidFill>
                  <a:prstClr val="black"/>
                </a:solidFill>
                <a:effectLst/>
                <a:uLnTx/>
                <a:uFillTx/>
                <a:latin typeface="+mn-lt"/>
                <a:ea typeface="+mn-ea"/>
                <a:cs typeface="+mn-cs"/>
              </a:rPr>
              <a:t>As equipas da OMS trabalham com peritos de todo o mundo para elaborar estas orientações. Juntos, os peritos analisam relatórios, estudos, apresentações dos países, analisam as tendências e consultam outros grupos de peritos para encontrarem a melhor abordagem. As orientações destinam-se aos decisores da área da saúde que adaptam a informação ao contexto dos seus países. À medida que surgem novos conhecimentos científicos, os documentos são atualizados.</a:t>
            </a:r>
          </a:p>
          <a:p>
            <a:endParaRPr lang="en-GB"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DFF109-5F8C-46C5-B013-3B4098F5F7E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37330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23</a:t>
            </a:fld>
            <a:endParaRPr lang="en-US" dirty="0"/>
          </a:p>
        </p:txBody>
      </p:sp>
    </p:spTree>
    <p:extLst>
      <p:ext uri="{BB962C8B-B14F-4D97-AF65-F5344CB8AC3E}">
        <p14:creationId xmlns:p14="http://schemas.microsoft.com/office/powerpoint/2010/main" val="7182224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24</a:t>
            </a:fld>
            <a:endParaRPr lang="en-US" dirty="0"/>
          </a:p>
        </p:txBody>
      </p:sp>
    </p:spTree>
    <p:extLst>
      <p:ext uri="{BB962C8B-B14F-4D97-AF65-F5344CB8AC3E}">
        <p14:creationId xmlns:p14="http://schemas.microsoft.com/office/powerpoint/2010/main" val="1344795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25</a:t>
            </a:fld>
            <a:endParaRPr lang="en-US" dirty="0"/>
          </a:p>
        </p:txBody>
      </p:sp>
    </p:spTree>
    <p:extLst>
      <p:ext uri="{BB962C8B-B14F-4D97-AF65-F5344CB8AC3E}">
        <p14:creationId xmlns:p14="http://schemas.microsoft.com/office/powerpoint/2010/main" val="9407922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noProof="0" dirty="0">
                <a:solidFill>
                  <a:schemeClr val="tx1"/>
                </a:solidFill>
                <a:effectLst/>
                <a:latin typeface="+mn-lt"/>
                <a:ea typeface="+mn-ea"/>
                <a:cs typeface="+mn-cs"/>
              </a:rPr>
              <a:t>Monitorização e notificação de efeitos adversos  </a:t>
            </a:r>
          </a:p>
          <a:p>
            <a:r>
              <a:rPr lang="pt-PT" sz="1200" kern="1200" noProof="0" dirty="0">
                <a:solidFill>
                  <a:schemeClr val="tx1"/>
                </a:solidFill>
                <a:effectLst/>
                <a:latin typeface="+mn-lt"/>
                <a:ea typeface="+mn-ea"/>
                <a:cs typeface="+mn-cs"/>
              </a:rPr>
              <a:t>Um efeito adverso no ensaio de</a:t>
            </a:r>
            <a:r>
              <a:rPr lang="pt-PT" sz="1200" kern="1200" baseline="0" noProof="0" dirty="0">
                <a:solidFill>
                  <a:schemeClr val="tx1"/>
                </a:solidFill>
                <a:effectLst/>
                <a:latin typeface="+mn-lt"/>
                <a:ea typeface="+mn-ea"/>
                <a:cs typeface="+mn-cs"/>
              </a:rPr>
              <a:t> uma vacina é uma ocorrência médica desfavorável </a:t>
            </a:r>
            <a:r>
              <a:rPr lang="pt-PT" sz="1200" kern="1200" noProof="0" dirty="0">
                <a:solidFill>
                  <a:schemeClr val="tx1"/>
                </a:solidFill>
                <a:effectLst/>
                <a:latin typeface="+mn-lt"/>
                <a:ea typeface="+mn-ea"/>
                <a:cs typeface="+mn-cs"/>
              </a:rPr>
              <a:t>num sujeito de um ensaio clínico a quem</a:t>
            </a:r>
            <a:r>
              <a:rPr lang="pt-PT" sz="1200" kern="1200" baseline="0" noProof="0" dirty="0">
                <a:solidFill>
                  <a:schemeClr val="tx1"/>
                </a:solidFill>
                <a:effectLst/>
                <a:latin typeface="+mn-lt"/>
                <a:ea typeface="+mn-ea"/>
                <a:cs typeface="+mn-cs"/>
              </a:rPr>
              <a:t> foi administrada uma vacina</a:t>
            </a:r>
            <a:r>
              <a:rPr lang="pt-PT" sz="1200" kern="1200" noProof="0" dirty="0">
                <a:solidFill>
                  <a:schemeClr val="tx1"/>
                </a:solidFill>
                <a:effectLst/>
                <a:latin typeface="+mn-lt"/>
                <a:ea typeface="+mn-ea"/>
                <a:cs typeface="+mn-cs"/>
              </a:rPr>
              <a:t>; contudo, não existe uma relação causal com a vacina ou a vacinação.</a:t>
            </a:r>
          </a:p>
          <a:p>
            <a:r>
              <a:rPr lang="pt-PT" sz="1200" kern="1200" noProof="0" dirty="0">
                <a:solidFill>
                  <a:schemeClr val="tx1"/>
                </a:solidFill>
                <a:effectLst/>
                <a:latin typeface="+mn-lt"/>
                <a:ea typeface="+mn-ea"/>
                <a:cs typeface="+mn-cs"/>
              </a:rPr>
              <a:t> </a:t>
            </a:r>
          </a:p>
          <a:p>
            <a:r>
              <a:rPr lang="pt-PT" sz="1200" kern="1200" noProof="0" dirty="0">
                <a:solidFill>
                  <a:schemeClr val="tx1"/>
                </a:solidFill>
                <a:effectLst/>
                <a:latin typeface="+mn-lt"/>
                <a:ea typeface="+mn-ea"/>
                <a:cs typeface="+mn-cs"/>
              </a:rPr>
              <a:t>É muito importante que os efeitos adversos sejam ativamente monitorizados e rapidamente notificados. A ARN pode pedir aos patrocinadores e/ou investigadores que notifiquem certos tipos de efeitos ou reações adversas (e.g., eventos graves ou anteriormente desconhecidos) a si própria e à Comissão Independente de Ética. </a:t>
            </a:r>
          </a:p>
          <a:p>
            <a:r>
              <a:rPr lang="pt-PT" sz="1200" kern="1200" noProof="0" dirty="0">
                <a:solidFill>
                  <a:schemeClr val="tx1"/>
                </a:solidFill>
                <a:effectLst/>
                <a:latin typeface="+mn-lt"/>
                <a:ea typeface="+mn-ea"/>
                <a:cs typeface="+mn-cs"/>
              </a:rPr>
              <a:t>Os investigadores devem notificar imediatamente ao patrocinador todos os efeitos adversos graves,</a:t>
            </a:r>
            <a:r>
              <a:rPr lang="pt-PT" sz="1200" kern="1200" baseline="0" noProof="0" dirty="0">
                <a:solidFill>
                  <a:schemeClr val="tx1"/>
                </a:solidFill>
                <a:effectLst/>
                <a:latin typeface="+mn-lt"/>
                <a:ea typeface="+mn-ea"/>
                <a:cs typeface="+mn-cs"/>
              </a:rPr>
              <a:t> a não ser que já estejam identificados pelo protocolo </a:t>
            </a:r>
            <a:r>
              <a:rPr lang="pt-PT" sz="1200" kern="1200" noProof="0" dirty="0">
                <a:solidFill>
                  <a:schemeClr val="tx1"/>
                </a:solidFill>
                <a:effectLst/>
                <a:latin typeface="+mn-lt"/>
                <a:ea typeface="+mn-ea"/>
                <a:cs typeface="+mn-cs"/>
              </a:rPr>
              <a:t>como não havendo necessidade de os notificar imediatamente. Os investigadores devem também cumprir</a:t>
            </a:r>
            <a:r>
              <a:rPr lang="pt-PT" sz="1200" kern="1200" baseline="0" noProof="0" dirty="0">
                <a:solidFill>
                  <a:schemeClr val="tx1"/>
                </a:solidFill>
                <a:effectLst/>
                <a:latin typeface="+mn-lt"/>
                <a:ea typeface="+mn-ea"/>
                <a:cs typeface="+mn-cs"/>
              </a:rPr>
              <a:t> os requisitos reguladores aplicáveis </a:t>
            </a:r>
            <a:r>
              <a:rPr lang="pt-PT" sz="1200" kern="1200" noProof="0" dirty="0">
                <a:solidFill>
                  <a:schemeClr val="tx1"/>
                </a:solidFill>
                <a:effectLst/>
                <a:latin typeface="+mn-lt"/>
                <a:ea typeface="+mn-ea"/>
                <a:cs typeface="+mn-cs"/>
              </a:rPr>
              <a:t>relacionados com a notificação à ARN e à comissão independente de ética das reações adversas graves inesperadas.</a:t>
            </a:r>
          </a:p>
          <a:p>
            <a:r>
              <a:rPr lang="pt-PT" sz="1200" kern="1200" noProof="0" dirty="0">
                <a:solidFill>
                  <a:schemeClr val="tx1"/>
                </a:solidFill>
                <a:effectLst/>
                <a:latin typeface="+mn-lt"/>
                <a:ea typeface="+mn-ea"/>
                <a:cs typeface="+mn-cs"/>
              </a:rPr>
              <a:t> </a:t>
            </a:r>
          </a:p>
          <a:p>
            <a:r>
              <a:rPr lang="pt-PT" sz="1200" kern="1200" noProof="0" dirty="0">
                <a:solidFill>
                  <a:schemeClr val="tx1"/>
                </a:solidFill>
                <a:effectLst/>
                <a:latin typeface="+mn-lt"/>
                <a:ea typeface="+mn-ea"/>
                <a:cs typeface="+mn-cs"/>
              </a:rPr>
              <a:t>Os investigadores devem ser devidamente treinados para esse fim. Depois de concluído o ensaio, deve elaborar-se uma lista de todos os efeitos adversos observados, que devem ser avaliados e discutidos no relatório final. O relatório sobre os efeitos adversos deve fazer parte do desenho</a:t>
            </a:r>
            <a:r>
              <a:rPr lang="pt-PT" sz="1200" kern="1200" baseline="0" noProof="0" dirty="0">
                <a:solidFill>
                  <a:schemeClr val="tx1"/>
                </a:solidFill>
                <a:effectLst/>
                <a:latin typeface="+mn-lt"/>
                <a:ea typeface="+mn-ea"/>
                <a:cs typeface="+mn-cs"/>
              </a:rPr>
              <a:t> do protocolo</a:t>
            </a:r>
            <a:r>
              <a:rPr lang="pt-PT" sz="1200" kern="1200" noProof="0" dirty="0">
                <a:solidFill>
                  <a:schemeClr val="tx1"/>
                </a:solidFill>
                <a:effectLst/>
                <a:latin typeface="+mn-lt"/>
                <a:ea typeface="+mn-ea"/>
                <a:cs typeface="+mn-cs"/>
              </a:rPr>
              <a:t>.</a:t>
            </a:r>
          </a:p>
          <a:p>
            <a:r>
              <a:rPr lang="pt-PT" sz="1200" kern="1200" noProof="0" dirty="0">
                <a:solidFill>
                  <a:schemeClr val="tx1"/>
                </a:solidFill>
                <a:effectLst/>
                <a:latin typeface="+mn-lt"/>
                <a:ea typeface="+mn-ea"/>
                <a:cs typeface="+mn-cs"/>
              </a:rPr>
              <a:t> </a:t>
            </a:r>
          </a:p>
          <a:p>
            <a:r>
              <a:rPr lang="pt-PT" sz="1200" kern="1200" noProof="0" dirty="0">
                <a:solidFill>
                  <a:schemeClr val="tx1"/>
                </a:solidFill>
                <a:effectLst/>
                <a:latin typeface="+mn-lt"/>
                <a:ea typeface="+mn-ea"/>
                <a:cs typeface="+mn-cs"/>
              </a:rPr>
              <a:t>Devem usar-se métodos normalizados para investigar e notificar os efeitos adversos locais e sistémicos após a vacinação. Toda a informação sobre segurança deve ser registada e o procedimento para a notificação dos efeitos adversos deve ser descrita</a:t>
            </a:r>
            <a:r>
              <a:rPr lang="pt-PT" sz="1200" kern="1200" baseline="0" noProof="0" dirty="0">
                <a:solidFill>
                  <a:schemeClr val="tx1"/>
                </a:solidFill>
                <a:effectLst/>
                <a:latin typeface="+mn-lt"/>
                <a:ea typeface="+mn-ea"/>
                <a:cs typeface="+mn-cs"/>
              </a:rPr>
              <a:t> nos protocolos </a:t>
            </a:r>
            <a:r>
              <a:rPr lang="pt-PT" sz="1200" kern="1200" noProof="0" dirty="0">
                <a:solidFill>
                  <a:schemeClr val="tx1"/>
                </a:solidFill>
                <a:effectLst/>
                <a:latin typeface="+mn-lt"/>
                <a:ea typeface="+mn-ea"/>
                <a:cs typeface="+mn-cs"/>
              </a:rPr>
              <a:t>(ver orientações para as boas</a:t>
            </a:r>
            <a:r>
              <a:rPr lang="pt-PT" sz="1200" kern="1200" baseline="0" noProof="0" dirty="0">
                <a:solidFill>
                  <a:schemeClr val="tx1"/>
                </a:solidFill>
                <a:effectLst/>
                <a:latin typeface="+mn-lt"/>
                <a:ea typeface="+mn-ea"/>
                <a:cs typeface="+mn-cs"/>
              </a:rPr>
              <a:t> práticas clínicas</a:t>
            </a:r>
            <a:r>
              <a:rPr lang="pt-PT" sz="1200" kern="1200" noProof="0" dirty="0">
                <a:solidFill>
                  <a:schemeClr val="tx1"/>
                </a:solidFill>
                <a:effectLst/>
                <a:latin typeface="+mn-lt"/>
                <a:ea typeface="+mn-ea"/>
                <a:cs typeface="+mn-cs"/>
              </a:rPr>
              <a:t>). As instruções devem incluir informação sobre:</a:t>
            </a:r>
          </a:p>
          <a:p>
            <a:pPr lvl="0"/>
            <a:r>
              <a:rPr lang="pt-PT" sz="1200" kern="1200" noProof="0" dirty="0">
                <a:solidFill>
                  <a:schemeClr val="tx1"/>
                </a:solidFill>
                <a:effectLst/>
                <a:latin typeface="+mn-lt"/>
                <a:ea typeface="+mn-ea"/>
                <a:cs typeface="+mn-cs"/>
              </a:rPr>
              <a:t>quem vai elaborar o relatório (e.g., investigadores do estudo ou enfermeiros sujeitos, pais ou tutores);</a:t>
            </a:r>
          </a:p>
          <a:p>
            <a:pPr lvl="0"/>
            <a:r>
              <a:rPr lang="pt-PT" sz="1200" kern="1200" noProof="0" dirty="0">
                <a:solidFill>
                  <a:schemeClr val="tx1"/>
                </a:solidFill>
                <a:effectLst/>
                <a:latin typeface="+mn-lt"/>
                <a:ea typeface="+mn-ea"/>
                <a:cs typeface="+mn-cs"/>
              </a:rPr>
              <a:t>como está planeado o relatório (e.g., usando questionários ou cartões de diários);</a:t>
            </a:r>
          </a:p>
          <a:p>
            <a:pPr lvl="0"/>
            <a:r>
              <a:rPr lang="pt-PT" sz="1200" kern="1200" noProof="0" dirty="0">
                <a:solidFill>
                  <a:schemeClr val="tx1"/>
                </a:solidFill>
                <a:effectLst/>
                <a:latin typeface="+mn-lt"/>
                <a:ea typeface="+mn-ea"/>
                <a:cs typeface="+mn-cs"/>
              </a:rPr>
              <a:t>duração do seguimento; e </a:t>
            </a:r>
          </a:p>
          <a:p>
            <a:pPr lvl="0"/>
            <a:r>
              <a:rPr lang="pt-PT" sz="1200" kern="1200" noProof="0" dirty="0">
                <a:solidFill>
                  <a:schemeClr val="tx1"/>
                </a:solidFill>
                <a:effectLst/>
                <a:latin typeface="+mn-lt"/>
                <a:ea typeface="+mn-ea"/>
                <a:cs typeface="+mn-cs"/>
              </a:rPr>
              <a:t>os intervalos das notificações (e.g., diárias, semanais).</a:t>
            </a:r>
          </a:p>
          <a:p>
            <a:r>
              <a:rPr lang="pt-PT" sz="1200" kern="1200" noProof="0" dirty="0">
                <a:solidFill>
                  <a:schemeClr val="tx1"/>
                </a:solidFill>
                <a:effectLst/>
                <a:latin typeface="+mn-lt"/>
                <a:ea typeface="+mn-ea"/>
                <a:cs typeface="+mn-cs"/>
              </a:rPr>
              <a:t> </a:t>
            </a:r>
          </a:p>
          <a:p>
            <a:r>
              <a:rPr lang="pt-PT" sz="1200" kern="1200" noProof="0" dirty="0">
                <a:solidFill>
                  <a:schemeClr val="tx1"/>
                </a:solidFill>
                <a:effectLst/>
                <a:latin typeface="+mn-lt"/>
                <a:ea typeface="+mn-ea"/>
                <a:cs typeface="+mn-cs"/>
              </a:rPr>
              <a:t>Os efeitos adversos pós-vacinação devem ser bem documentados.</a:t>
            </a:r>
          </a:p>
          <a:p>
            <a:r>
              <a:rPr lang="pt-PT" sz="1200" kern="1200" noProof="0" dirty="0">
                <a:solidFill>
                  <a:schemeClr val="tx1"/>
                </a:solidFill>
                <a:effectLst/>
                <a:latin typeface="+mn-lt"/>
                <a:ea typeface="+mn-ea"/>
                <a:cs typeface="+mn-cs"/>
              </a:rPr>
              <a:t> </a:t>
            </a:r>
          </a:p>
          <a:p>
            <a:r>
              <a:rPr lang="pt-PT" sz="1200" kern="1200" noProof="0" dirty="0">
                <a:solidFill>
                  <a:schemeClr val="tx1"/>
                </a:solidFill>
                <a:effectLst/>
                <a:latin typeface="+mn-lt"/>
                <a:ea typeface="+mn-ea"/>
                <a:cs typeface="+mn-cs"/>
              </a:rPr>
              <a:t>O relatório deve incluir a avaliação de reações no ponto da injeção (dor, endurecimento, eritema) e eventos sistémicos (febre, náuseas, mal-estar, dor de cabeça, anafilase), no início, em momentos pré-especificados da vacinação e após a vacinação. Deve ser registada qualquer diferença no perfil de segurança relacionada com o ponto da injeção ou a via de administração. Relativamente</a:t>
            </a:r>
            <a:r>
              <a:rPr lang="pt-PT" sz="1200" kern="1200" baseline="0" noProof="0" dirty="0">
                <a:solidFill>
                  <a:schemeClr val="tx1"/>
                </a:solidFill>
                <a:effectLst/>
                <a:latin typeface="+mn-lt"/>
                <a:ea typeface="+mn-ea"/>
                <a:cs typeface="+mn-cs"/>
              </a:rPr>
              <a:t> às vacinas administradas a crianças e bebés</a:t>
            </a:r>
            <a:r>
              <a:rPr lang="pt-PT" sz="1200" kern="1200" noProof="0" dirty="0">
                <a:solidFill>
                  <a:schemeClr val="tx1"/>
                </a:solidFill>
                <a:effectLst/>
                <a:latin typeface="+mn-lt"/>
                <a:ea typeface="+mn-ea"/>
                <a:cs typeface="+mn-cs"/>
              </a:rPr>
              <a:t>, as reações devem ser registadas tanto pelos pais como</a:t>
            </a:r>
            <a:r>
              <a:rPr lang="pt-PT" sz="1200" kern="1200" baseline="0" noProof="0" dirty="0">
                <a:solidFill>
                  <a:schemeClr val="tx1"/>
                </a:solidFill>
                <a:effectLst/>
                <a:latin typeface="+mn-lt"/>
                <a:ea typeface="+mn-ea"/>
                <a:cs typeface="+mn-cs"/>
              </a:rPr>
              <a:t> pelo investigador do estudo </a:t>
            </a:r>
            <a:r>
              <a:rPr lang="pt-PT" sz="1200" kern="1200" noProof="0" dirty="0">
                <a:solidFill>
                  <a:schemeClr val="tx1"/>
                </a:solidFill>
                <a:effectLst/>
                <a:latin typeface="+mn-lt"/>
                <a:ea typeface="+mn-ea"/>
                <a:cs typeface="+mn-cs"/>
              </a:rPr>
              <a:t>ou enfermeiro de forma estruturada. Os pais devem ser contactados pelo investigador do estudo ou pelo enfermeiro a intervalos definidos depois da vacinação para verificar se houve alguma reação. Antes da segunda e/ou terceira dose (se aplicável) o investigador do estudo ou o enfermeiro devem perguntar aos pais das crianças e bebés ou aos próprios vacinados se houve</a:t>
            </a:r>
            <a:r>
              <a:rPr lang="pt-PT" sz="1200" kern="1200" baseline="0" noProof="0" dirty="0">
                <a:solidFill>
                  <a:schemeClr val="tx1"/>
                </a:solidFill>
                <a:effectLst/>
                <a:latin typeface="+mn-lt"/>
                <a:ea typeface="+mn-ea"/>
                <a:cs typeface="+mn-cs"/>
              </a:rPr>
              <a:t> alguma reação à primeira dose</a:t>
            </a:r>
            <a:r>
              <a:rPr lang="pt-PT" sz="1200" kern="1200" noProof="0" dirty="0">
                <a:solidFill>
                  <a:schemeClr val="tx1"/>
                </a:solidFill>
                <a:effectLst/>
                <a:latin typeface="+mn-lt"/>
                <a:ea typeface="+mn-ea"/>
                <a:cs typeface="+mn-cs"/>
              </a:rPr>
              <a:t>. Por outro lado, quer o investigador, quer o enfermeiro, devem consultar os registos de vacinações anteriores do indivíduo em causa.</a:t>
            </a:r>
          </a:p>
          <a:p>
            <a:r>
              <a:rPr lang="pt-PT" sz="1200" kern="1200" noProof="0" dirty="0">
                <a:solidFill>
                  <a:schemeClr val="tx1"/>
                </a:solidFill>
                <a:effectLst/>
                <a:latin typeface="+mn-lt"/>
                <a:ea typeface="+mn-ea"/>
                <a:cs typeface="+mn-cs"/>
              </a:rPr>
              <a:t> </a:t>
            </a:r>
          </a:p>
          <a:p>
            <a:r>
              <a:rPr lang="pt-PT" sz="1200" kern="1200" noProof="0" dirty="0">
                <a:solidFill>
                  <a:schemeClr val="tx1"/>
                </a:solidFill>
                <a:effectLst/>
                <a:latin typeface="+mn-lt"/>
                <a:ea typeface="+mn-ea"/>
                <a:cs typeface="+mn-cs"/>
              </a:rPr>
              <a:t>O procedimento para registo</a:t>
            </a:r>
            <a:r>
              <a:rPr lang="pt-PT" sz="1200" kern="1200" baseline="0" noProof="0" dirty="0">
                <a:solidFill>
                  <a:schemeClr val="tx1"/>
                </a:solidFill>
                <a:effectLst/>
                <a:latin typeface="+mn-lt"/>
                <a:ea typeface="+mn-ea"/>
                <a:cs typeface="+mn-cs"/>
              </a:rPr>
              <a:t> de efeitos adversos </a:t>
            </a:r>
            <a:r>
              <a:rPr lang="pt-PT" sz="1200" kern="1200" noProof="0" dirty="0">
                <a:solidFill>
                  <a:schemeClr val="tx1"/>
                </a:solidFill>
                <a:effectLst/>
                <a:latin typeface="+mn-lt"/>
                <a:ea typeface="+mn-ea"/>
                <a:cs typeface="+mn-cs"/>
              </a:rPr>
              <a:t>deve ser definido e realizado a intervalos apropriados e com duração suficiente.</a:t>
            </a:r>
          </a:p>
          <a:p>
            <a:r>
              <a:rPr lang="pt-PT" sz="1200" kern="1200" noProof="0" dirty="0">
                <a:solidFill>
                  <a:schemeClr val="tx1"/>
                </a:solidFill>
                <a:effectLst/>
                <a:latin typeface="+mn-lt"/>
                <a:ea typeface="+mn-ea"/>
                <a:cs typeface="+mn-cs"/>
              </a:rPr>
              <a:t> </a:t>
            </a:r>
          </a:p>
          <a:p>
            <a:r>
              <a:rPr lang="pt-PT" sz="1200" kern="1200" noProof="0" dirty="0">
                <a:solidFill>
                  <a:schemeClr val="tx1"/>
                </a:solidFill>
                <a:effectLst/>
                <a:latin typeface="+mn-lt"/>
                <a:ea typeface="+mn-ea"/>
                <a:cs typeface="+mn-cs"/>
              </a:rPr>
              <a:t>Devem fazer-se todos os esforços para melhorar a qualidade da notificação de efeitos adversos, por exemplo, usando formulários normalizados (e.g., formulários de notificação de casos, diários do sujeito). Por outro lado, esses formulários devem incluir perguntas sobre efeitos adversos específicos ou resultados, incluindo parâmetros qualitativos e quantitativos, conforme apropriado. Por exemplo, a temperatura deve ser medida por métodos pré-especificados. Os formulários devem também permitir o registo de eventos espontâneos. Os profissionais clínicos do estudo devem dar instruções para o uso de cartões de diário e visitas ou contactos de seguimento. Com cada protocolo devem ser fornecidos todos os formulários-modelo a usar na monitorização.</a:t>
            </a:r>
            <a:r>
              <a:rPr lang="pt-PT" noProof="0" dirty="0">
                <a:effectLst/>
              </a:rPr>
              <a:t> </a:t>
            </a:r>
            <a:endParaRPr lang="pt-PT" noProof="0" dirty="0"/>
          </a:p>
        </p:txBody>
      </p:sp>
      <p:sp>
        <p:nvSpPr>
          <p:cNvPr id="4" name="Slide Number Placeholder 3"/>
          <p:cNvSpPr>
            <a:spLocks noGrp="1"/>
          </p:cNvSpPr>
          <p:nvPr>
            <p:ph type="sldNum" sz="quarter" idx="5"/>
          </p:nvPr>
        </p:nvSpPr>
        <p:spPr/>
        <p:txBody>
          <a:bodyPr/>
          <a:lstStyle/>
          <a:p>
            <a:fld id="{FAE61A72-6C7D-49E1-A69D-B1543F4FDA02}" type="slidenum">
              <a:rPr lang="en-US" smtClean="0"/>
              <a:t>27</a:t>
            </a:fld>
            <a:endParaRPr lang="en-US" dirty="0"/>
          </a:p>
        </p:txBody>
      </p:sp>
    </p:spTree>
    <p:extLst>
      <p:ext uri="{BB962C8B-B14F-4D97-AF65-F5344CB8AC3E}">
        <p14:creationId xmlns:p14="http://schemas.microsoft.com/office/powerpoint/2010/main" val="34337542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AJUSTE O TEMPO DE ACORDO COM A SUA AGENDA MAS CERTIFIQUE-SE DE QUE RESERVA TEMPO SUFICIENTE PARA A PARTE 2. ESTA É A PARTE MAIS IMPORTANTE DO SIMEX!!!</a:t>
            </a:r>
          </a:p>
        </p:txBody>
      </p:sp>
      <p:sp>
        <p:nvSpPr>
          <p:cNvPr id="4" name="Slide Number Placeholder 3"/>
          <p:cNvSpPr>
            <a:spLocks noGrp="1"/>
          </p:cNvSpPr>
          <p:nvPr>
            <p:ph type="sldNum" sz="quarter" idx="5"/>
          </p:nvPr>
        </p:nvSpPr>
        <p:spPr/>
        <p:txBody>
          <a:bodyPr/>
          <a:lstStyle/>
          <a:p>
            <a:fld id="{FAE61A72-6C7D-49E1-A69D-B1543F4FDA02}" type="slidenum">
              <a:rPr lang="en-US" smtClean="0"/>
              <a:t>30</a:t>
            </a:fld>
            <a:endParaRPr lang="en-US" dirty="0"/>
          </a:p>
        </p:txBody>
      </p:sp>
    </p:spTree>
    <p:extLst>
      <p:ext uri="{BB962C8B-B14F-4D97-AF65-F5344CB8AC3E}">
        <p14:creationId xmlns:p14="http://schemas.microsoft.com/office/powerpoint/2010/main" val="36619755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pt-PT" b="1" noProof="0" dirty="0"/>
              <a:t>Nota para o facilitador:</a:t>
            </a:r>
          </a:p>
          <a:p>
            <a:r>
              <a:rPr lang="pt-PT" noProof="0" dirty="0"/>
              <a:t>Esta sessão destina-se a identificar as boas</a:t>
            </a:r>
            <a:r>
              <a:rPr lang="pt-PT" baseline="0" noProof="0" dirty="0"/>
              <a:t> práticas </a:t>
            </a:r>
            <a:r>
              <a:rPr lang="pt-PT" noProof="0" dirty="0"/>
              <a:t>e os desafios do PNDV e a priorizar as principais áreas que necessitem de melhor trabalho/planeamento</a:t>
            </a:r>
            <a:r>
              <a:rPr lang="en-US" dirty="0"/>
              <a:t>. </a:t>
            </a:r>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33</a:t>
            </a:fld>
            <a:endParaRPr lang="en-US" dirty="0"/>
          </a:p>
        </p:txBody>
      </p:sp>
    </p:spTree>
    <p:extLst>
      <p:ext uri="{BB962C8B-B14F-4D97-AF65-F5344CB8AC3E}">
        <p14:creationId xmlns:p14="http://schemas.microsoft.com/office/powerpoint/2010/main" val="39714922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pt-PT" sz="3500" noProof="0" dirty="0">
                <a:latin typeface="Calibri" pitchFamily="34" charset="0"/>
                <a:cs typeface="Courier New" pitchFamily="49" charset="0"/>
              </a:rPr>
              <a:t>Constituir grupos.</a:t>
            </a:r>
          </a:p>
          <a:p>
            <a:pPr marL="342900" lvl="1" indent="-342900">
              <a:spcBef>
                <a:spcPct val="20000"/>
              </a:spcBef>
              <a:buFontTx/>
              <a:buChar char="•"/>
              <a:defRPr/>
            </a:pPr>
            <a:r>
              <a:rPr lang="pt-PT" sz="3500" noProof="0" dirty="0">
                <a:latin typeface="Calibri" pitchFamily="34" charset="0"/>
                <a:cs typeface="Courier New" pitchFamily="49" charset="0"/>
              </a:rPr>
              <a:t>Priorização dos resultados em</a:t>
            </a:r>
            <a:r>
              <a:rPr lang="pt-PT" sz="3500" baseline="0" noProof="0" dirty="0">
                <a:latin typeface="Calibri" pitchFamily="34" charset="0"/>
                <a:cs typeface="Courier New" pitchFamily="49" charset="0"/>
              </a:rPr>
              <a:t> ações</a:t>
            </a:r>
            <a:endParaRPr lang="pt-PT" sz="3500" noProof="0" dirty="0">
              <a:latin typeface="Calibri" pitchFamily="34" charset="0"/>
              <a:cs typeface="Courier New" pitchFamily="49" charset="0"/>
            </a:endParaRPr>
          </a:p>
          <a:p>
            <a:pPr marL="800100" lvl="2" indent="-342900">
              <a:spcBef>
                <a:spcPct val="20000"/>
              </a:spcBef>
              <a:buFont typeface="Calibri" pitchFamily="34" charset="0"/>
              <a:buChar char="–"/>
              <a:defRPr/>
            </a:pPr>
            <a:r>
              <a:rPr lang="pt-PT" sz="2400" noProof="0" dirty="0">
                <a:latin typeface="Calibri" pitchFamily="34" charset="0"/>
                <a:cs typeface="Courier New" pitchFamily="49" charset="0"/>
              </a:rPr>
              <a:t>Ação</a:t>
            </a:r>
          </a:p>
          <a:p>
            <a:pPr marL="800100" lvl="2" indent="-342900">
              <a:spcBef>
                <a:spcPct val="20000"/>
              </a:spcBef>
              <a:buFont typeface="Calibri" pitchFamily="34" charset="0"/>
              <a:buChar char="–"/>
              <a:defRPr/>
            </a:pPr>
            <a:r>
              <a:rPr lang="pt-PT" sz="2400" noProof="0" dirty="0">
                <a:latin typeface="Calibri" pitchFamily="34" charset="0"/>
                <a:cs typeface="Courier New" pitchFamily="49" charset="0"/>
              </a:rPr>
              <a:t>Razão por que é uma prioridade?</a:t>
            </a:r>
          </a:p>
          <a:p>
            <a:pPr marL="800100" lvl="2" indent="-342900">
              <a:spcBef>
                <a:spcPct val="20000"/>
              </a:spcBef>
              <a:buFont typeface="Calibri" pitchFamily="34" charset="0"/>
              <a:buChar char="–"/>
              <a:defRPr/>
            </a:pPr>
            <a:r>
              <a:rPr lang="pt-PT" sz="2400" noProof="0" dirty="0">
                <a:latin typeface="Calibri" pitchFamily="34" charset="0"/>
                <a:cs typeface="Courier New" pitchFamily="49" charset="0"/>
              </a:rPr>
              <a:t>Quem é o responsável pela ação?</a:t>
            </a:r>
          </a:p>
          <a:p>
            <a:pPr marL="800100" lvl="2" indent="-342900">
              <a:spcBef>
                <a:spcPct val="20000"/>
              </a:spcBef>
              <a:buFont typeface="Calibri" pitchFamily="34" charset="0"/>
              <a:buChar char="–"/>
              <a:defRPr/>
            </a:pPr>
            <a:r>
              <a:rPr lang="pt-PT" sz="2400" noProof="0" dirty="0">
                <a:latin typeface="Calibri" pitchFamily="34" charset="0"/>
                <a:cs typeface="Courier New" pitchFamily="49" charset="0"/>
              </a:rPr>
              <a:t>Que</a:t>
            </a:r>
            <a:r>
              <a:rPr lang="pt-PT" sz="2400" baseline="0" noProof="0" dirty="0">
                <a:latin typeface="Calibri" pitchFamily="34" charset="0"/>
                <a:cs typeface="Courier New" pitchFamily="49" charset="0"/>
              </a:rPr>
              <a:t> recursos são necessários</a:t>
            </a:r>
            <a:r>
              <a:rPr lang="pt-PT" sz="2400" noProof="0" dirty="0">
                <a:latin typeface="Calibri" pitchFamily="34" charset="0"/>
                <a:cs typeface="Courier New" pitchFamily="49" charset="0"/>
              </a:rPr>
              <a:t>?</a:t>
            </a:r>
          </a:p>
          <a:p>
            <a:pPr marL="800100" lvl="2" indent="-342900">
              <a:spcBef>
                <a:spcPct val="20000"/>
              </a:spcBef>
              <a:buFont typeface="Calibri" pitchFamily="34" charset="0"/>
              <a:buChar char="–"/>
              <a:defRPr/>
            </a:pPr>
            <a:r>
              <a:rPr lang="pt-PT" sz="2400" noProof="0" dirty="0">
                <a:latin typeface="Calibri" pitchFamily="34" charset="0"/>
                <a:cs typeface="Courier New" pitchFamily="49" charset="0"/>
              </a:rPr>
              <a:t>Quando?</a:t>
            </a:r>
          </a:p>
          <a:p>
            <a:pPr marL="342900" lvl="1" indent="-342900">
              <a:spcBef>
                <a:spcPct val="20000"/>
              </a:spcBef>
              <a:buFontTx/>
              <a:buChar char="•"/>
              <a:defRPr/>
            </a:pPr>
            <a:r>
              <a:rPr lang="pt-PT" sz="3500" noProof="0" dirty="0">
                <a:latin typeface="Calibri" pitchFamily="34" charset="0"/>
                <a:cs typeface="Courier New" pitchFamily="49" charset="0"/>
              </a:rPr>
              <a:t>O relator de cada grupo apresenta um resumo das respetivas conclusões, em 5 minutos</a:t>
            </a:r>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34</a:t>
            </a:fld>
            <a:endParaRPr lang="en-US" dirty="0"/>
          </a:p>
        </p:txBody>
      </p:sp>
    </p:spTree>
    <p:extLst>
      <p:ext uri="{BB962C8B-B14F-4D97-AF65-F5344CB8AC3E}">
        <p14:creationId xmlns:p14="http://schemas.microsoft.com/office/powerpoint/2010/main" val="26333163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noProof="0" dirty="0"/>
              <a:t>O formulário de feedback do participante pode ser encontrado aqui</a:t>
            </a:r>
            <a:r>
              <a:rPr lang="en-US" dirty="0"/>
              <a:t>: https://extranet.who.int/sph/docs/file/1757 </a:t>
            </a:r>
          </a:p>
          <a:p>
            <a:r>
              <a:rPr lang="en-US" dirty="0"/>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39940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pt-PT" sz="3500" noProof="0" dirty="0">
                <a:latin typeface="Calibri" pitchFamily="34" charset="0"/>
                <a:cs typeface="Courier New" pitchFamily="49" charset="0"/>
              </a:rPr>
              <a:t>Constituir grupos.</a:t>
            </a:r>
          </a:p>
          <a:p>
            <a:pPr marL="342900" lvl="1" indent="-342900">
              <a:spcBef>
                <a:spcPct val="20000"/>
              </a:spcBef>
              <a:buFontTx/>
              <a:buChar char="•"/>
              <a:defRPr/>
            </a:pPr>
            <a:r>
              <a:rPr lang="pt-PT" sz="3500" noProof="0" dirty="0">
                <a:latin typeface="Calibri" pitchFamily="34" charset="0"/>
                <a:cs typeface="Courier New" pitchFamily="49" charset="0"/>
              </a:rPr>
              <a:t>Priorização dos resultados em</a:t>
            </a:r>
            <a:r>
              <a:rPr lang="pt-PT" sz="3500" baseline="0" noProof="0" dirty="0">
                <a:latin typeface="Calibri" pitchFamily="34" charset="0"/>
                <a:cs typeface="Courier New" pitchFamily="49" charset="0"/>
              </a:rPr>
              <a:t> ações</a:t>
            </a:r>
            <a:endParaRPr lang="pt-PT" sz="3500" noProof="0" dirty="0">
              <a:latin typeface="Calibri" pitchFamily="34" charset="0"/>
              <a:cs typeface="Courier New" pitchFamily="49" charset="0"/>
            </a:endParaRPr>
          </a:p>
          <a:p>
            <a:pPr marL="800100" lvl="2" indent="-342900">
              <a:spcBef>
                <a:spcPct val="20000"/>
              </a:spcBef>
              <a:buFont typeface="Calibri" pitchFamily="34" charset="0"/>
              <a:buChar char="–"/>
              <a:defRPr/>
            </a:pPr>
            <a:r>
              <a:rPr lang="pt-PT" sz="2400" noProof="0" dirty="0">
                <a:latin typeface="Calibri" pitchFamily="34" charset="0"/>
                <a:cs typeface="Courier New" pitchFamily="49" charset="0"/>
              </a:rPr>
              <a:t>Ação</a:t>
            </a:r>
          </a:p>
          <a:p>
            <a:pPr marL="800100" lvl="2" indent="-342900">
              <a:spcBef>
                <a:spcPct val="20000"/>
              </a:spcBef>
              <a:buFont typeface="Calibri" pitchFamily="34" charset="0"/>
              <a:buChar char="–"/>
              <a:defRPr/>
            </a:pPr>
            <a:r>
              <a:rPr lang="pt-PT" sz="2400" noProof="0" dirty="0">
                <a:latin typeface="Calibri" pitchFamily="34" charset="0"/>
                <a:cs typeface="Courier New" pitchFamily="49" charset="0"/>
              </a:rPr>
              <a:t>Razão por que é uma prioridade?</a:t>
            </a:r>
          </a:p>
          <a:p>
            <a:pPr marL="800100" lvl="2" indent="-342900">
              <a:spcBef>
                <a:spcPct val="20000"/>
              </a:spcBef>
              <a:buFont typeface="Calibri" pitchFamily="34" charset="0"/>
              <a:buChar char="–"/>
              <a:defRPr/>
            </a:pPr>
            <a:r>
              <a:rPr lang="pt-PT" sz="2400" noProof="0" dirty="0">
                <a:latin typeface="Calibri" pitchFamily="34" charset="0"/>
                <a:cs typeface="Courier New" pitchFamily="49" charset="0"/>
              </a:rPr>
              <a:t>Quem é o responsável pela ação?</a:t>
            </a:r>
          </a:p>
          <a:p>
            <a:pPr marL="800100" lvl="2" indent="-342900">
              <a:spcBef>
                <a:spcPct val="20000"/>
              </a:spcBef>
              <a:buFont typeface="Calibri" pitchFamily="34" charset="0"/>
              <a:buChar char="–"/>
              <a:defRPr/>
            </a:pPr>
            <a:r>
              <a:rPr lang="pt-PT" sz="2400" noProof="0" dirty="0">
                <a:latin typeface="Calibri" pitchFamily="34" charset="0"/>
                <a:cs typeface="Courier New" pitchFamily="49" charset="0"/>
              </a:rPr>
              <a:t>Que</a:t>
            </a:r>
            <a:r>
              <a:rPr lang="pt-PT" sz="2400" baseline="0" noProof="0" dirty="0">
                <a:latin typeface="Calibri" pitchFamily="34" charset="0"/>
                <a:cs typeface="Courier New" pitchFamily="49" charset="0"/>
              </a:rPr>
              <a:t> recursos são necessários</a:t>
            </a:r>
            <a:r>
              <a:rPr lang="pt-PT" sz="2400" noProof="0" dirty="0">
                <a:latin typeface="Calibri" pitchFamily="34" charset="0"/>
                <a:cs typeface="Courier New" pitchFamily="49" charset="0"/>
              </a:rPr>
              <a:t>?</a:t>
            </a:r>
          </a:p>
          <a:p>
            <a:pPr marL="800100" lvl="2" indent="-342900">
              <a:spcBef>
                <a:spcPct val="20000"/>
              </a:spcBef>
              <a:buFont typeface="Calibri" pitchFamily="34" charset="0"/>
              <a:buChar char="–"/>
              <a:defRPr/>
            </a:pPr>
            <a:r>
              <a:rPr lang="pt-PT" sz="2400" noProof="0" dirty="0">
                <a:latin typeface="Calibri" pitchFamily="34" charset="0"/>
                <a:cs typeface="Courier New" pitchFamily="49" charset="0"/>
              </a:rPr>
              <a:t>Quando?</a:t>
            </a:r>
          </a:p>
          <a:p>
            <a:pPr marL="342900" lvl="1" indent="-342900">
              <a:spcBef>
                <a:spcPct val="20000"/>
              </a:spcBef>
              <a:buFontTx/>
              <a:buChar char="•"/>
              <a:defRPr/>
            </a:pPr>
            <a:r>
              <a:rPr lang="pt-PT" sz="3500" noProof="0" dirty="0">
                <a:latin typeface="Calibri" pitchFamily="34" charset="0"/>
                <a:cs typeface="Courier New" pitchFamily="49" charset="0"/>
              </a:rPr>
              <a:t>O relator de cada grupo apresenta um resumo das respetivas conclusões, em 5 minutos</a:t>
            </a: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36</a:t>
            </a:fld>
            <a:endParaRPr lang="en-US" dirty="0"/>
          </a:p>
        </p:txBody>
      </p:sp>
    </p:spTree>
    <p:extLst>
      <p:ext uri="{BB962C8B-B14F-4D97-AF65-F5344CB8AC3E}">
        <p14:creationId xmlns:p14="http://schemas.microsoft.com/office/powerpoint/2010/main" val="24051382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7700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700">
              <a:lnSpc>
                <a:spcPts val="2950"/>
              </a:lnSpc>
              <a:spcBef>
                <a:spcPts val="100"/>
              </a:spcBef>
            </a:pPr>
            <a:r>
              <a:rPr lang="pt-PT" sz="1200" b="1" spc="-20" noProof="0" dirty="0">
                <a:cs typeface="Arial"/>
              </a:rPr>
              <a:t>A </a:t>
            </a:r>
            <a:r>
              <a:rPr lang="pt-PT" sz="1200" b="1" spc="-25" noProof="0" dirty="0">
                <a:cs typeface="Arial"/>
              </a:rPr>
              <a:t>situação está a evoluir </a:t>
            </a:r>
            <a:r>
              <a:rPr lang="pt-PT" sz="1200" b="1" spc="-30" noProof="0" dirty="0">
                <a:cs typeface="Arial"/>
              </a:rPr>
              <a:t>rapidamente.</a:t>
            </a:r>
            <a:endParaRPr lang="pt-PT" sz="1200" noProof="0" dirty="0">
              <a:cs typeface="Arial"/>
            </a:endParaRPr>
          </a:p>
          <a:p>
            <a:endParaRPr lang="pt-PT" b="1" u="none" noProof="0" dirty="0"/>
          </a:p>
          <a:p>
            <a:r>
              <a:rPr lang="pt-PT" b="1" u="none" noProof="0" dirty="0"/>
              <a:t>Obtenha informação no último relatório de situação da OMS.</a:t>
            </a:r>
          </a:p>
          <a:p>
            <a:endParaRPr lang="pt-PT" b="1" u="none" noProof="0" dirty="0"/>
          </a:p>
          <a:p>
            <a:r>
              <a:rPr lang="pt-PT" b="1" u="none" noProof="0" dirty="0"/>
              <a:t>Se clicar na imagem, será conduzido à página web da OMS com o relatório da situação</a:t>
            </a:r>
          </a:p>
          <a:p>
            <a:r>
              <a:rPr lang="pt-PT" b="1" u="none" noProof="0" dirty="0"/>
              <a:t>Pode também distribuir cópias impressas</a:t>
            </a:r>
          </a:p>
          <a:p>
            <a:endParaRPr lang="en-US" b="1" u="sng" dirty="0"/>
          </a:p>
          <a:p>
            <a:r>
              <a:rPr lang="en-US" b="1" u="sng" dirty="0"/>
              <a:t>Recurso: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https://www.who.int/emergencies/diseases/novel-coronavirus-2019/situation-reports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4</a:t>
            </a:fld>
            <a:endParaRPr lang="en-US" dirty="0"/>
          </a:p>
        </p:txBody>
      </p:sp>
    </p:spTree>
    <p:extLst>
      <p:ext uri="{BB962C8B-B14F-4D97-AF65-F5344CB8AC3E}">
        <p14:creationId xmlns:p14="http://schemas.microsoft.com/office/powerpoint/2010/main" val="2351565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5</a:t>
            </a:fld>
            <a:endParaRPr lang="en-US" dirty="0"/>
          </a:p>
        </p:txBody>
      </p:sp>
    </p:spTree>
    <p:extLst>
      <p:ext uri="{BB962C8B-B14F-4D97-AF65-F5344CB8AC3E}">
        <p14:creationId xmlns:p14="http://schemas.microsoft.com/office/powerpoint/2010/main" val="1572818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noProof="0" dirty="0"/>
              <a:t>As atualizações de regulação da OMS foram preparadas para as Autoridades Reguladoras Nacionais (ARN), conselheiros</a:t>
            </a:r>
            <a:r>
              <a:rPr lang="pt-PT" baseline="0" noProof="0" dirty="0"/>
              <a:t> farmacêuticos regionais</a:t>
            </a:r>
            <a:r>
              <a:rPr lang="pt-PT" noProof="0" dirty="0"/>
              <a:t>, redes de reguladores e partes interessadas associadas, para fornecer informação oportuna sobre o desenvolvimento e a aprovação dos reguladores dos meios de diagnóstico, tratamentos e vacinas contra a COVID-19. </a:t>
            </a:r>
          </a:p>
          <a:p>
            <a:r>
              <a:rPr lang="pt-PT" noProof="0" dirty="0"/>
              <a:t>É importante salientar que a situação e o contexto têm estado a evoluir rapidamente e, por isso, a informação fornecida em atualizações anteriores poderá estar desatualizada. </a:t>
            </a:r>
          </a:p>
          <a:p>
            <a:r>
              <a:rPr lang="pt-PT" noProof="0" dirty="0"/>
              <a:t>Queira notar</a:t>
            </a:r>
            <a:r>
              <a:rPr lang="pt-PT" baseline="0" noProof="0" dirty="0"/>
              <a:t> que esta informação não pode ser revista, resumida, citada, reproduzida, transmitida, distribuída, traduzida ou adaptada, nem em parte nem no todo,</a:t>
            </a:r>
            <a:r>
              <a:rPr lang="pt-PT" noProof="0" dirty="0"/>
              <a:t> de nenhuma forma nem por nenhum meio, sem a autorização da Organização Mundial da Saúde.</a:t>
            </a:r>
          </a:p>
          <a:p>
            <a:endParaRPr lang="pt-PT" noProof="0" dirty="0"/>
          </a:p>
        </p:txBody>
      </p:sp>
      <p:sp>
        <p:nvSpPr>
          <p:cNvPr id="4" name="Slide Number Placeholder 3"/>
          <p:cNvSpPr>
            <a:spLocks noGrp="1"/>
          </p:cNvSpPr>
          <p:nvPr>
            <p:ph type="sldNum" sz="quarter" idx="5"/>
          </p:nvPr>
        </p:nvSpPr>
        <p:spPr/>
        <p:txBody>
          <a:bodyPr/>
          <a:lstStyle/>
          <a:p>
            <a:fld id="{FAE61A72-6C7D-49E1-A69D-B1543F4FDA02}" type="slidenum">
              <a:rPr lang="en-US" smtClean="0"/>
              <a:t>6</a:t>
            </a:fld>
            <a:endParaRPr lang="en-US" dirty="0"/>
          </a:p>
        </p:txBody>
      </p:sp>
    </p:spTree>
    <p:extLst>
      <p:ext uri="{BB962C8B-B14F-4D97-AF65-F5344CB8AC3E}">
        <p14:creationId xmlns:p14="http://schemas.microsoft.com/office/powerpoint/2010/main" val="1233710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kern="1200" noProof="0" dirty="0">
                <a:solidFill>
                  <a:schemeClr val="tx1"/>
                </a:solidFill>
                <a:effectLst/>
                <a:latin typeface="+mn-lt"/>
                <a:ea typeface="+mn-ea"/>
                <a:cs typeface="+mn-cs"/>
              </a:rPr>
              <a:t>Um exercício teórico é um exercício que usa</a:t>
            </a:r>
            <a:r>
              <a:rPr lang="pt-PT" sz="1200" kern="1200" baseline="0" noProof="0" dirty="0">
                <a:solidFill>
                  <a:schemeClr val="tx1"/>
                </a:solidFill>
                <a:effectLst/>
                <a:latin typeface="+mn-lt"/>
                <a:ea typeface="+mn-ea"/>
                <a:cs typeface="+mn-cs"/>
              </a:rPr>
              <a:t> um cenário progressivo simulado</a:t>
            </a:r>
            <a:r>
              <a:rPr lang="pt-PT" sz="1200" kern="1200" noProof="0" dirty="0">
                <a:solidFill>
                  <a:schemeClr val="tx1"/>
                </a:solidFill>
                <a:effectLst/>
                <a:latin typeface="+mn-lt"/>
                <a:ea typeface="+mn-ea"/>
                <a:cs typeface="+mn-cs"/>
              </a:rPr>
              <a:t>, juntamente com uma série de questões, para levar os participantes</a:t>
            </a:r>
            <a:r>
              <a:rPr lang="pt-PT" sz="1200" kern="1200" baseline="0" noProof="0" dirty="0">
                <a:solidFill>
                  <a:schemeClr val="tx1"/>
                </a:solidFill>
                <a:effectLst/>
                <a:latin typeface="+mn-lt"/>
                <a:ea typeface="+mn-ea"/>
                <a:cs typeface="+mn-cs"/>
              </a:rPr>
              <a:t> a considerarem </a:t>
            </a:r>
            <a:r>
              <a:rPr lang="pt-PT" sz="1200" kern="1200" noProof="0" dirty="0">
                <a:solidFill>
                  <a:schemeClr val="tx1"/>
                </a:solidFill>
                <a:effectLst/>
                <a:latin typeface="+mn-lt"/>
                <a:ea typeface="+mn-ea"/>
                <a:cs typeface="+mn-cs"/>
              </a:rPr>
              <a:t>o impacto de uma eventual emergência sanitária sobre os planos, procedimentos e capacidades existentes. Um TTX simula uma situação de emergência num ambiente informal e descontraído.</a:t>
            </a:r>
          </a:p>
          <a:p>
            <a:r>
              <a:rPr lang="pt-PT" sz="1200" b="1" kern="1200" noProof="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r>
              <a:rPr lang="pt-PT" sz="1200" b="1" kern="1200" noProof="0" dirty="0">
                <a:solidFill>
                  <a:schemeClr val="tx1"/>
                </a:solidFill>
                <a:effectLst/>
                <a:latin typeface="+mn-lt"/>
                <a:ea typeface="+mn-ea"/>
                <a:cs typeface="+mn-cs"/>
              </a:rPr>
              <a:t>A finalidade de um TTX é reforçar a prontidão para gerir uma emergência sanitária, através de discussões de grupo facilitadas. </a:t>
            </a:r>
          </a:p>
          <a:p>
            <a:endParaRPr lang="pt-PT" sz="1200" b="1" u="sng" kern="1200" noProof="0" dirty="0">
              <a:solidFill>
                <a:schemeClr val="tx1"/>
              </a:solidFill>
              <a:effectLst/>
              <a:latin typeface="+mn-lt"/>
              <a:ea typeface="+mn-ea"/>
              <a:cs typeface="+mn-cs"/>
            </a:endParaRPr>
          </a:p>
          <a:p>
            <a:r>
              <a:rPr lang="pt-PT" sz="1200" b="1" u="sng" kern="1200" noProof="0" dirty="0">
                <a:solidFill>
                  <a:schemeClr val="tx1"/>
                </a:solidFill>
                <a:effectLst/>
                <a:latin typeface="+mn-lt"/>
                <a:ea typeface="+mn-ea"/>
                <a:cs typeface="+mn-cs"/>
              </a:rPr>
              <a:t>Um TTX pode ser usado para: </a:t>
            </a:r>
          </a:p>
          <a:p>
            <a:pPr lvl="0"/>
            <a:r>
              <a:rPr lang="pt-PT" sz="1200" kern="1200" noProof="0" dirty="0">
                <a:solidFill>
                  <a:schemeClr val="tx1"/>
                </a:solidFill>
                <a:effectLst/>
                <a:latin typeface="+mn-lt"/>
                <a:ea typeface="+mn-ea"/>
                <a:cs typeface="+mn-cs"/>
              </a:rPr>
              <a:t>Elaborar ou rever um plano de resposta  </a:t>
            </a:r>
          </a:p>
          <a:p>
            <a:pPr lvl="0"/>
            <a:r>
              <a:rPr lang="pt-PT" sz="1200" kern="1200" noProof="0" dirty="0">
                <a:solidFill>
                  <a:schemeClr val="tx1"/>
                </a:solidFill>
                <a:effectLst/>
                <a:latin typeface="+mn-lt"/>
                <a:ea typeface="+mn-ea"/>
                <a:cs typeface="+mn-cs"/>
              </a:rPr>
              <a:t>Familiarizar</a:t>
            </a:r>
            <a:r>
              <a:rPr lang="pt-PT" sz="1200" kern="1200" baseline="0" noProof="0" dirty="0">
                <a:solidFill>
                  <a:schemeClr val="tx1"/>
                </a:solidFill>
                <a:effectLst/>
                <a:latin typeface="+mn-lt"/>
                <a:ea typeface="+mn-ea"/>
                <a:cs typeface="+mn-cs"/>
              </a:rPr>
              <a:t> os</a:t>
            </a:r>
            <a:r>
              <a:rPr lang="pt-PT" sz="1200" kern="1200" noProof="0" dirty="0">
                <a:solidFill>
                  <a:schemeClr val="tx1"/>
                </a:solidFill>
                <a:effectLst/>
                <a:latin typeface="+mn-lt"/>
                <a:ea typeface="+mn-ea"/>
                <a:cs typeface="+mn-cs"/>
              </a:rPr>
              <a:t> participantes com as suas funções e responsabilidades  </a:t>
            </a:r>
          </a:p>
          <a:p>
            <a:pPr lvl="0"/>
            <a:r>
              <a:rPr lang="pt-PT" sz="1200" kern="1200" noProof="0" dirty="0">
                <a:solidFill>
                  <a:schemeClr val="tx1"/>
                </a:solidFill>
                <a:effectLst/>
                <a:latin typeface="+mn-lt"/>
                <a:ea typeface="+mn-ea"/>
                <a:cs typeface="+mn-cs"/>
              </a:rPr>
              <a:t>Identificar</a:t>
            </a:r>
            <a:r>
              <a:rPr lang="pt-PT" sz="1200" kern="1200" baseline="0" noProof="0" dirty="0">
                <a:solidFill>
                  <a:schemeClr val="tx1"/>
                </a:solidFill>
                <a:effectLst/>
                <a:latin typeface="+mn-lt"/>
                <a:ea typeface="+mn-ea"/>
                <a:cs typeface="+mn-cs"/>
              </a:rPr>
              <a:t> e resolver problemas </a:t>
            </a:r>
            <a:r>
              <a:rPr lang="pt-PT" sz="1200" kern="1200" noProof="0" dirty="0">
                <a:solidFill>
                  <a:schemeClr val="tx1"/>
                </a:solidFill>
                <a:effectLst/>
                <a:latin typeface="+mn-lt"/>
                <a:ea typeface="+mn-ea"/>
                <a:cs typeface="+mn-cs"/>
              </a:rPr>
              <a:t>através de uma discussão facilitada e aberta.</a:t>
            </a:r>
            <a:endParaRPr lang="en-GB"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7</a:t>
            </a:fld>
            <a:endParaRPr lang="en-US" dirty="0"/>
          </a:p>
        </p:txBody>
      </p:sp>
    </p:spTree>
    <p:extLst>
      <p:ext uri="{BB962C8B-B14F-4D97-AF65-F5344CB8AC3E}">
        <p14:creationId xmlns:p14="http://schemas.microsoft.com/office/powerpoint/2010/main" val="3265126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noProof="0" dirty="0"/>
              <a:t>Recursos disponíveis:</a:t>
            </a:r>
          </a:p>
          <a:p>
            <a:r>
              <a:rPr lang="pt-PT" noProof="0" dirty="0"/>
              <a:t>•	ferramenta de avaliação das</a:t>
            </a:r>
            <a:r>
              <a:rPr lang="pt-PT" baseline="0" noProof="0" dirty="0"/>
              <a:t> Unidades de Cuidados de Saúde</a:t>
            </a:r>
            <a:r>
              <a:rPr lang="pt-PT" noProof="0" dirty="0"/>
              <a:t> - https://www.who.int/publications/i/item/WHO-2019-nCoV-HCF_assessment-IPC-2020.1 </a:t>
            </a:r>
          </a:p>
          <a:p>
            <a:r>
              <a:rPr lang="pt-PT" noProof="0" dirty="0"/>
              <a:t>•	ferramenta de avaliação da segurança no seio das Unidades de Cuidados de Saúde - https://www.who.int/publications/i/item/WHO-2019-nCoV-HCF_assessment-Safe_environment-2020.1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F16F5-C288-4E2C-825D-23EB01EA855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27557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Helvetica Neue"/>
                <a:ea typeface="DengXian" panose="02010600030101010101" pitchFamily="2" charset="-122"/>
                <a:cs typeface="Calibri" panose="020F0502020204030204" pitchFamily="34" charset="0"/>
              </a:rPr>
              <a:t> </a:t>
            </a: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9</a:t>
            </a:fld>
            <a:endParaRPr lang="en-US" dirty="0"/>
          </a:p>
        </p:txBody>
      </p:sp>
    </p:spTree>
    <p:extLst>
      <p:ext uri="{BB962C8B-B14F-4D97-AF65-F5344CB8AC3E}">
        <p14:creationId xmlns:p14="http://schemas.microsoft.com/office/powerpoint/2010/main" val="2034165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10</a:t>
            </a:fld>
            <a:endParaRPr lang="en-US" dirty="0"/>
          </a:p>
        </p:txBody>
      </p:sp>
    </p:spTree>
    <p:extLst>
      <p:ext uri="{BB962C8B-B14F-4D97-AF65-F5344CB8AC3E}">
        <p14:creationId xmlns:p14="http://schemas.microsoft.com/office/powerpoint/2010/main" val="4113237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16 February 2021</a:t>
            </a:fld>
            <a:endParaRPr lang="en-US" dirty="0"/>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60809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16 February 2021</a:t>
            </a:fld>
            <a:endParaRPr lang="en-US" dirty="0"/>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3549144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16 February 2021</a:t>
            </a:fld>
            <a:endParaRPr lang="en-US" dirty="0"/>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2272080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31125" y="-13716"/>
            <a:ext cx="11729749" cy="51308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16-Feb-21</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751723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16-Feb-21</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15047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16-Feb-21</a:t>
            </a:fld>
            <a:endParaRPr lang="en-US" dirty="0"/>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5902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16-Feb-21</a:t>
            </a:fld>
            <a:endParaRPr lang="en-US" dirty="0"/>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94151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40404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16-Feb-21</a:t>
            </a:fld>
            <a:endParaRPr lang="en-US" dirty="0"/>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02230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lang="en-US" spc="-15" dirty="0"/>
              <a:t>EXERCÍCIO DE SIMULAÇÃO</a:t>
            </a:r>
            <a:endParaRPr spc="-5"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16-Feb-21</a:t>
            </a:fld>
            <a:endParaRPr lang="en-US" dirty="0"/>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lang="en-US" spc="-5" dirty="0" err="1"/>
              <a:t>página</a:t>
            </a:r>
            <a:r>
              <a:rPr lang="en-US" spc="-55" dirty="0"/>
              <a:t> </a:t>
            </a:r>
            <a:fld id="{81D60167-4931-47E6-BA6A-407CBD079E47}" type="slidenum">
              <a:rPr lang="en-US" smtClean="0"/>
              <a:pPr marL="12700">
                <a:lnSpc>
                  <a:spcPts val="1425"/>
                </a:lnSpc>
              </a:pPr>
              <a:t>‹#›</a:t>
            </a:fld>
            <a:endParaRPr lang="en-US" dirty="0"/>
          </a:p>
        </p:txBody>
      </p:sp>
    </p:spTree>
    <p:extLst>
      <p:ext uri="{BB962C8B-B14F-4D97-AF65-F5344CB8AC3E}">
        <p14:creationId xmlns:p14="http://schemas.microsoft.com/office/powerpoint/2010/main" val="376535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lang="en-US" spc="-15" dirty="0"/>
              <a:t>EXERCÍCIO DE SIMULAÇÃO</a:t>
            </a:r>
            <a:endParaRPr spc="-5"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16-Feb-21</a:t>
            </a:fld>
            <a:endParaRPr lang="en-US" dirty="0"/>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lang="en-US" spc="-5" dirty="0" err="1"/>
              <a:t>página</a:t>
            </a:r>
            <a:r>
              <a:rPr lang="en-US" spc="-55" dirty="0"/>
              <a:t> </a:t>
            </a:r>
            <a:fld id="{81D60167-4931-47E6-BA6A-407CBD079E47}" type="slidenum">
              <a:rPr lang="en-US" smtClean="0"/>
              <a:pPr marL="12700">
                <a:lnSpc>
                  <a:spcPts val="1425"/>
                </a:lnSpc>
              </a:pPr>
              <a:t>‹#›</a:t>
            </a:fld>
            <a:endParaRPr lang="en-US" dirty="0"/>
          </a:p>
        </p:txBody>
      </p:sp>
    </p:spTree>
    <p:extLst>
      <p:ext uri="{BB962C8B-B14F-4D97-AF65-F5344CB8AC3E}">
        <p14:creationId xmlns:p14="http://schemas.microsoft.com/office/powerpoint/2010/main" val="12961841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lang="en-US" spc="-15" dirty="0"/>
              <a:t>EXERCÍCIO DE SIMULAÇÃO</a:t>
            </a:r>
            <a:endParaRPr spc="-5"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16-Feb-21</a:t>
            </a:fld>
            <a:endParaRPr lang="en-US" dirty="0"/>
          </a:p>
        </p:txBody>
      </p:sp>
      <p:sp>
        <p:nvSpPr>
          <p:cNvPr id="7" name="Holder 7"/>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lang="en-US" spc="-5" dirty="0" err="1"/>
              <a:t>página</a:t>
            </a:r>
            <a:r>
              <a:rPr lang="en-US" spc="-55" dirty="0"/>
              <a:t> </a:t>
            </a:r>
            <a:fld id="{81D60167-4931-47E6-BA6A-407CBD079E47}" type="slidenum">
              <a:rPr lang="en-US" smtClean="0"/>
              <a:pPr marL="12700">
                <a:lnSpc>
                  <a:spcPts val="1425"/>
                </a:lnSpc>
              </a:pPr>
              <a:t>‹#›</a:t>
            </a:fld>
            <a:endParaRPr lang="en-US" dirty="0"/>
          </a:p>
        </p:txBody>
      </p:sp>
    </p:spTree>
    <p:extLst>
      <p:ext uri="{BB962C8B-B14F-4D97-AF65-F5344CB8AC3E}">
        <p14:creationId xmlns:p14="http://schemas.microsoft.com/office/powerpoint/2010/main" val="801065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7612" y="-1466"/>
            <a:ext cx="12199612" cy="612875"/>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52780" y="-8247"/>
            <a:ext cx="10515600" cy="581340"/>
          </a:xfrm>
        </p:spPr>
        <p:txBody>
          <a:bodyPr>
            <a:normAutofit/>
          </a:bodyPr>
          <a:lstStyle>
            <a:lvl1pPr>
              <a:defRPr sz="4000"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838200" y="1017346"/>
            <a:ext cx="10515600" cy="515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6056" y="6605265"/>
            <a:ext cx="12192000" cy="266131"/>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3093983" y="6605265"/>
            <a:ext cx="4087982" cy="24859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dirty="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890327" y="6605265"/>
            <a:ext cx="4087982" cy="24859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dirty="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232707" y="6599209"/>
            <a:ext cx="4177873" cy="258506"/>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dirty="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1011795" y="6599209"/>
            <a:ext cx="4177873" cy="24887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dirty="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205387" y="6599209"/>
            <a:ext cx="2004413" cy="266132"/>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dirty="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0" y="6599209"/>
            <a:ext cx="2004413" cy="266132"/>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dirty="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471" y="6604956"/>
            <a:ext cx="2262308" cy="276999"/>
          </a:xfrm>
          <a:prstGeom prst="rect">
            <a:avLst/>
          </a:prstGeom>
        </p:spPr>
        <p:txBody>
          <a:bodyPr wrap="none">
            <a:spAutoFit/>
          </a:bodyPr>
          <a:lstStyle/>
          <a:p>
            <a:pPr algn="l"/>
            <a:r>
              <a:rPr lang="en-US" sz="1200" b="1" i="0" dirty="0">
                <a:solidFill>
                  <a:schemeClr val="bg1"/>
                </a:solidFill>
                <a:latin typeface="Arial" panose="020B0604020202020204" pitchFamily="34" charset="0"/>
                <a:cs typeface="Arial" panose="020B0604020202020204" pitchFamily="34" charset="0"/>
              </a:rPr>
              <a:t>EXERCÍCIO DE SIMULAÇÃO</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296187" y="6604957"/>
            <a:ext cx="3843713" cy="276999"/>
          </a:xfrm>
          <a:prstGeom prst="rect">
            <a:avLst/>
          </a:prstGeom>
        </p:spPr>
        <p:txBody>
          <a:bodyPr wrap="square">
            <a:spAutoFit/>
          </a:bodyPr>
          <a:lstStyle/>
          <a:p>
            <a:pPr algn="l"/>
            <a:r>
              <a:rPr lang="en-US" sz="1200" b="1" i="0" dirty="0">
                <a:solidFill>
                  <a:schemeClr val="bg1"/>
                </a:solidFill>
                <a:latin typeface="Arial" panose="020B0604020202020204" pitchFamily="34" charset="0"/>
                <a:cs typeface="Arial" panose="020B0604020202020204" pitchFamily="34" charset="0"/>
              </a:rPr>
              <a:t>NOVO CORONAVÍRUS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5481868" y="6560893"/>
            <a:ext cx="3769418" cy="365125"/>
          </a:xfrm>
          <a:ln>
            <a:noFill/>
          </a:ln>
        </p:spPr>
        <p:txBody>
          <a:bodyPr/>
          <a:lstStyle>
            <a:lvl1pPr algn="l">
              <a:defRPr sz="1200"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16 February 2021</a:t>
            </a:fld>
            <a:endParaRPr lang="en-US" dirty="0"/>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10431711" y="6587799"/>
            <a:ext cx="1641231" cy="276999"/>
          </a:xfrm>
          <a:prstGeom prst="rect">
            <a:avLst/>
          </a:prstGeom>
          <a:noFill/>
        </p:spPr>
        <p:txBody>
          <a:bodyPr wrap="square" rtlCol="0">
            <a:spAutoFit/>
          </a:bodyPr>
          <a:lstStyle/>
          <a:p>
            <a:pPr algn="r"/>
            <a:r>
              <a:rPr lang="en-US" sz="1200" b="1" dirty="0" err="1">
                <a:solidFill>
                  <a:schemeClr val="bg1"/>
                </a:solidFill>
                <a:latin typeface="Arial" panose="020B0604020202020204" pitchFamily="34" charset="0"/>
                <a:cs typeface="Arial" panose="020B0604020202020204" pitchFamily="34" charset="0"/>
              </a:rPr>
              <a:t>página</a:t>
            </a:r>
            <a:r>
              <a:rPr lang="en-US" sz="1200" b="1" dirty="0">
                <a:solidFill>
                  <a:schemeClr val="bg1"/>
                </a:solidFill>
                <a:latin typeface="Arial" panose="020B0604020202020204" pitchFamily="34" charset="0"/>
                <a:cs typeface="Arial" panose="020B0604020202020204" pitchFamily="34" charset="0"/>
              </a:rPr>
              <a:t> </a:t>
            </a:r>
            <a:fld id="{1B4E33A6-6130-4A49-BBD8-DE9BC3CBE6A3}" type="slidenum">
              <a:rPr lang="en-US" sz="1200" b="1" smtClean="0">
                <a:solidFill>
                  <a:schemeClr val="bg1"/>
                </a:solidFill>
                <a:latin typeface="Arial" panose="020B0604020202020204" pitchFamily="34" charset="0"/>
                <a:cs typeface="Arial" panose="020B0604020202020204" pitchFamily="34" charset="0"/>
              </a:rPr>
              <a:pPr algn="r"/>
              <a:t>‹#›</a:t>
            </a:fld>
            <a:endParaRPr lang="en-US"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088786"/>
      </p:ext>
    </p:extLst>
  </p:cSld>
  <p:clrMapOvr>
    <a:masterClrMapping/>
  </p:clrMapOvr>
  <p:transition spd="slow">
    <p:fade/>
  </p:transition>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7998"/>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lang="en-US" spc="-15" dirty="0"/>
              <a:t>EXERCÍCIO DE SIMULAÇÃO</a:t>
            </a:r>
            <a:endParaRPr spc="-5"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16-Feb-21</a:t>
            </a:fld>
            <a:endParaRPr lang="en-US" dirty="0"/>
          </a:p>
        </p:txBody>
      </p:sp>
      <p:sp>
        <p:nvSpPr>
          <p:cNvPr id="5" name="Holder 5"/>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lang="en-US" spc="-5" dirty="0" err="1"/>
              <a:t>página</a:t>
            </a:r>
            <a:r>
              <a:rPr lang="en-US" spc="-55" dirty="0"/>
              <a:t> </a:t>
            </a:r>
            <a:fld id="{81D60167-4931-47E6-BA6A-407CBD079E47}" type="slidenum">
              <a:rPr lang="en-US" smtClean="0"/>
              <a:pPr marL="12700">
                <a:lnSpc>
                  <a:spcPts val="1425"/>
                </a:lnSpc>
              </a:pPr>
              <a:t>‹#›</a:t>
            </a:fld>
            <a:endParaRPr lang="en-US" dirty="0"/>
          </a:p>
        </p:txBody>
      </p:sp>
    </p:spTree>
    <p:extLst>
      <p:ext uri="{BB962C8B-B14F-4D97-AF65-F5344CB8AC3E}">
        <p14:creationId xmlns:p14="http://schemas.microsoft.com/office/powerpoint/2010/main" val="2179060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lang="en-US" spc="-15" dirty="0"/>
              <a:t>EXERCÍCIO DE SIMULAÇÃO</a:t>
            </a:r>
            <a:endParaRPr spc="-5"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16-Feb-21</a:t>
            </a:fld>
            <a:endParaRPr lang="en-US" dirty="0"/>
          </a:p>
        </p:txBody>
      </p:sp>
      <p:sp>
        <p:nvSpPr>
          <p:cNvPr id="4" name="Holder 4"/>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lang="en-US" spc="-5" dirty="0" err="1"/>
              <a:t>página</a:t>
            </a:r>
            <a:r>
              <a:rPr lang="en-US" spc="-55" dirty="0"/>
              <a:t> </a:t>
            </a:r>
            <a:fld id="{81D60167-4931-47E6-BA6A-407CBD079E47}" type="slidenum">
              <a:rPr lang="en-US" smtClean="0"/>
              <a:pPr marL="12700">
                <a:lnSpc>
                  <a:spcPts val="1425"/>
                </a:lnSpc>
              </a:pPr>
              <a:t>‹#›</a:t>
            </a:fld>
            <a:endParaRPr lang="en-US" dirty="0"/>
          </a:p>
        </p:txBody>
      </p:sp>
    </p:spTree>
    <p:extLst>
      <p:ext uri="{BB962C8B-B14F-4D97-AF65-F5344CB8AC3E}">
        <p14:creationId xmlns:p14="http://schemas.microsoft.com/office/powerpoint/2010/main" val="3312059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16 February 2021</a:t>
            </a:fld>
            <a:endParaRPr lang="en-US" dirty="0"/>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340311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16 February 2021</a:t>
            </a:fld>
            <a:endParaRPr lang="en-US" dirty="0"/>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2048286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16 February 2021</a:t>
            </a:fld>
            <a:endParaRPr lang="en-US" dirty="0"/>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1054277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16 February 2021</a:t>
            </a:fld>
            <a:endParaRPr lang="en-US" dirty="0"/>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51971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16 February 2021</a:t>
            </a:fld>
            <a:endParaRPr lang="en-US" dirty="0"/>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2278741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16 February 2021</a:t>
            </a:fld>
            <a:endParaRPr lang="en-US" dirty="0"/>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152752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16 February 2021</a:t>
            </a:fld>
            <a:endParaRPr lang="en-US" dirty="0"/>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dirty="0"/>
          </a:p>
        </p:txBody>
      </p:sp>
    </p:spTree>
    <p:extLst>
      <p:ext uri="{BB962C8B-B14F-4D97-AF65-F5344CB8AC3E}">
        <p14:creationId xmlns:p14="http://schemas.microsoft.com/office/powerpoint/2010/main" val="427327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19.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6.png"/><Relationship Id="rId5" Type="http://schemas.openxmlformats.org/officeDocument/2006/relationships/slideLayout" Target="../slideLayouts/slideLayout21.xml"/><Relationship Id="rId10" Type="http://schemas.openxmlformats.org/officeDocument/2006/relationships/image" Target="../media/image5.png"/><Relationship Id="rId4" Type="http://schemas.openxmlformats.org/officeDocument/2006/relationships/slideLayout" Target="../slideLayouts/slideLayout20.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58ADE-BA35-494E-BE53-3C61C716429B}" type="datetime3">
              <a:rPr lang="en-US" smtClean="0"/>
              <a:t>16 February 2021</a:t>
            </a:fld>
            <a:endParaRPr lang="en-US" dirty="0"/>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CBD7-AED4-4E2D-B1A1-CD42AAD87EA1}" type="slidenum">
              <a:rPr lang="en-US" smtClean="0"/>
              <a:t>‹#›</a:t>
            </a:fld>
            <a:endParaRPr lang="en-US" dirty="0"/>
          </a:p>
        </p:txBody>
      </p:sp>
    </p:spTree>
    <p:extLst>
      <p:ext uri="{BB962C8B-B14F-4D97-AF65-F5344CB8AC3E}">
        <p14:creationId xmlns:p14="http://schemas.microsoft.com/office/powerpoint/2010/main" val="2414397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187"/>
                </a:moveTo>
                <a:lnTo>
                  <a:pt x="0" y="0"/>
                </a:lnTo>
                <a:lnTo>
                  <a:pt x="12192000" y="0"/>
                </a:lnTo>
                <a:lnTo>
                  <a:pt x="12192000" y="611187"/>
                </a:lnTo>
                <a:lnTo>
                  <a:pt x="0" y="611187"/>
                </a:lnTo>
                <a:close/>
              </a:path>
            </a:pathLst>
          </a:custGeom>
          <a:solidFill>
            <a:srgbClr val="008FCE"/>
          </a:solidFill>
        </p:spPr>
        <p:txBody>
          <a:bodyPr wrap="square" lIns="0" tIns="0" rIns="0" bIns="0" rtlCol="0"/>
          <a:lstStyle/>
          <a:p>
            <a:endParaRPr/>
          </a:p>
        </p:txBody>
      </p:sp>
      <p:sp>
        <p:nvSpPr>
          <p:cNvPr id="17" name="bg object 17"/>
          <p:cNvSpPr/>
          <p:nvPr/>
        </p:nvSpPr>
        <p:spPr>
          <a:xfrm>
            <a:off x="0" y="6568440"/>
            <a:ext cx="12188952" cy="289560"/>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350" y="6605586"/>
            <a:ext cx="12185650" cy="252729"/>
          </a:xfrm>
          <a:custGeom>
            <a:avLst/>
            <a:gdLst/>
            <a:ahLst/>
            <a:cxnLst/>
            <a:rect l="l" t="t" r="r" b="b"/>
            <a:pathLst>
              <a:path w="12185650" h="252729">
                <a:moveTo>
                  <a:pt x="0" y="0"/>
                </a:moveTo>
                <a:lnTo>
                  <a:pt x="12185650" y="0"/>
                </a:lnTo>
                <a:lnTo>
                  <a:pt x="12185650" y="252413"/>
                </a:lnTo>
                <a:lnTo>
                  <a:pt x="0" y="252413"/>
                </a:lnTo>
                <a:lnTo>
                  <a:pt x="0" y="0"/>
                </a:lnTo>
                <a:close/>
              </a:path>
            </a:pathLst>
          </a:custGeom>
          <a:solidFill>
            <a:srgbClr val="595959"/>
          </a:solidFill>
        </p:spPr>
        <p:txBody>
          <a:bodyPr wrap="square" lIns="0" tIns="0" rIns="0" bIns="0" rtlCol="0"/>
          <a:lstStyle/>
          <a:p>
            <a:endParaRPr/>
          </a:p>
        </p:txBody>
      </p:sp>
      <p:sp>
        <p:nvSpPr>
          <p:cNvPr id="2" name="Holder 2"/>
          <p:cNvSpPr>
            <a:spLocks noGrp="1"/>
          </p:cNvSpPr>
          <p:nvPr>
            <p:ph type="title"/>
          </p:nvPr>
        </p:nvSpPr>
        <p:spPr>
          <a:xfrm>
            <a:off x="0" y="1587"/>
            <a:ext cx="7771130" cy="609600"/>
          </a:xfrm>
          <a:prstGeom prst="rect">
            <a:avLst/>
          </a:prstGeom>
        </p:spPr>
        <p:txBody>
          <a:bodyPr wrap="square" lIns="0" tIns="0" rIns="0" bIns="0">
            <a:spAutoFit/>
          </a:bodyPr>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a:xfrm>
            <a:off x="231125" y="1151635"/>
            <a:ext cx="7583805" cy="1671320"/>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16-Feb-21</a:t>
            </a:fld>
            <a:endParaRPr lang="en-US" dirty="0"/>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263837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a:p>
        </p:txBody>
      </p:sp>
      <p:sp>
        <p:nvSpPr>
          <p:cNvPr id="17" name="bg object 17"/>
          <p:cNvSpPr/>
          <p:nvPr/>
        </p:nvSpPr>
        <p:spPr>
          <a:xfrm>
            <a:off x="0" y="6580631"/>
            <a:ext cx="12188952" cy="277368"/>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055" y="6605265"/>
            <a:ext cx="12186285" cy="252729"/>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3069335" y="6580631"/>
            <a:ext cx="4191000" cy="277368"/>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3093982"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a:p>
        </p:txBody>
      </p:sp>
      <p:sp>
        <p:nvSpPr>
          <p:cNvPr id="21" name="bg object 21"/>
          <p:cNvSpPr/>
          <p:nvPr/>
        </p:nvSpPr>
        <p:spPr>
          <a:xfrm>
            <a:off x="2865120" y="6580631"/>
            <a:ext cx="4191000" cy="27736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890326"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a:p>
        </p:txBody>
      </p:sp>
      <p:sp>
        <p:nvSpPr>
          <p:cNvPr id="23" name="bg object 23"/>
          <p:cNvSpPr/>
          <p:nvPr/>
        </p:nvSpPr>
        <p:spPr>
          <a:xfrm>
            <a:off x="1207008" y="6574535"/>
            <a:ext cx="4282440" cy="283464"/>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232706" y="6599208"/>
            <a:ext cx="4178300" cy="259079"/>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a:p>
        </p:txBody>
      </p:sp>
      <p:sp>
        <p:nvSpPr>
          <p:cNvPr id="25" name="bg object 25"/>
          <p:cNvSpPr/>
          <p:nvPr/>
        </p:nvSpPr>
        <p:spPr>
          <a:xfrm>
            <a:off x="987552" y="6574535"/>
            <a:ext cx="4282440" cy="283464"/>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1011794" y="6599208"/>
            <a:ext cx="4178300" cy="248920"/>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a:p>
        </p:txBody>
      </p:sp>
      <p:sp>
        <p:nvSpPr>
          <p:cNvPr id="27" name="bg object 27"/>
          <p:cNvSpPr/>
          <p:nvPr/>
        </p:nvSpPr>
        <p:spPr>
          <a:xfrm>
            <a:off x="179831" y="6574535"/>
            <a:ext cx="2109216" cy="283464"/>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205386"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a:p>
        </p:txBody>
      </p:sp>
      <p:sp>
        <p:nvSpPr>
          <p:cNvPr id="29" name="bg object 29"/>
          <p:cNvSpPr/>
          <p:nvPr/>
        </p:nvSpPr>
        <p:spPr>
          <a:xfrm>
            <a:off x="0" y="6574535"/>
            <a:ext cx="2084832" cy="283464"/>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0"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a:xfrm>
            <a:off x="4175664" y="-79755"/>
            <a:ext cx="3840670" cy="756920"/>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441811" y="2080767"/>
            <a:ext cx="10570845" cy="3238500"/>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76269" y="6652472"/>
            <a:ext cx="1776730" cy="36580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lang="en-US" spc="-15" dirty="0"/>
              <a:t>EXERCÍCIO DE SIMULAÇÃO</a:t>
            </a:r>
            <a:endParaRPr spc="-5" dirty="0"/>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16-Feb-21</a:t>
            </a:fld>
            <a:endParaRPr lang="en-US" dirty="0"/>
          </a:p>
        </p:txBody>
      </p:sp>
      <p:sp>
        <p:nvSpPr>
          <p:cNvPr id="6" name="Holder 6"/>
          <p:cNvSpPr>
            <a:spLocks noGrp="1"/>
          </p:cNvSpPr>
          <p:nvPr>
            <p:ph type="sldNum" sz="quarter" idx="7"/>
          </p:nvPr>
        </p:nvSpPr>
        <p:spPr>
          <a:xfrm>
            <a:off x="11401037" y="6634184"/>
            <a:ext cx="617854" cy="36580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lang="en-US" spc="-5" dirty="0" err="1"/>
              <a:t>página</a:t>
            </a:r>
            <a:r>
              <a:rPr lang="en-US" spc="-55" dirty="0"/>
              <a:t> </a:t>
            </a:r>
            <a:fld id="{81D60167-4931-47E6-BA6A-407CBD079E47}" type="slidenum">
              <a:rPr lang="en-US" smtClean="0"/>
              <a:pPr marL="12700">
                <a:lnSpc>
                  <a:spcPts val="1425"/>
                </a:lnSpc>
              </a:pPr>
              <a:t>‹#›</a:t>
            </a:fld>
            <a:endParaRPr lang="en-US" dirty="0"/>
          </a:p>
        </p:txBody>
      </p:sp>
    </p:spTree>
    <p:extLst>
      <p:ext uri="{BB962C8B-B14F-4D97-AF65-F5344CB8AC3E}">
        <p14:creationId xmlns:p14="http://schemas.microsoft.com/office/powerpoint/2010/main" val="314532924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who.int/emergencies/diseases/novel-coronavirus-2019/technical-guidance"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hyperlink" Target="https://cms.who.int/teams/regulation-prequalification/covid-19" TargetMode="External"/><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36.png"/><Relationship Id="rId4" Type="http://schemas.openxmlformats.org/officeDocument/2006/relationships/hyperlink" Target="https://apps.who.int/iris/bitstream/handle/10665/336603/WHO-2019-nCoV-Vaccine_deployment-2020.1-eng.pdf"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hyperlink" Target="https://extranet.who.int/sph/docs/file/1757"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hyperlink" Target="mailto:rashforda@who.int" TargetMode="External"/><Relationship Id="rId13" Type="http://schemas.openxmlformats.org/officeDocument/2006/relationships/hyperlink" Target="https://www.who.int/health-topics/coronavirus" TargetMode="External"/><Relationship Id="rId3" Type="http://schemas.openxmlformats.org/officeDocument/2006/relationships/hyperlink" Target="https://www.who.int/emergencies/diseases/novel-coronavirus-2019" TargetMode="External"/><Relationship Id="rId7" Type="http://schemas.openxmlformats.org/officeDocument/2006/relationships/hyperlink" Target="mailto:schmidtt@who.int" TargetMode="External"/><Relationship Id="rId12" Type="http://schemas.openxmlformats.org/officeDocument/2006/relationships/hyperlink" Target="mailto:eshofoniea@who.int" TargetMode="External"/><Relationship Id="rId2" Type="http://schemas.openxmlformats.org/officeDocument/2006/relationships/notesSlide" Target="../notesSlides/notesSlide29.xml"/><Relationship Id="rId16"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hyperlink" Target="mailto:samhourid@who.int" TargetMode="External"/><Relationship Id="rId11" Type="http://schemas.openxmlformats.org/officeDocument/2006/relationships/hyperlink" Target="mailto:htikem@who.int" TargetMode="External"/><Relationship Id="rId5" Type="http://schemas.openxmlformats.org/officeDocument/2006/relationships/hyperlink" Target="mailto:stephenm@who.int" TargetMode="External"/><Relationship Id="rId15" Type="http://schemas.openxmlformats.org/officeDocument/2006/relationships/hyperlink" Target="https://www.who.int/ihr/procedures/simulation-exercise/en/" TargetMode="External"/><Relationship Id="rId10" Type="http://schemas.openxmlformats.org/officeDocument/2006/relationships/hyperlink" Target="mailto:katom@who.int" TargetMode="External"/><Relationship Id="rId4" Type="http://schemas.openxmlformats.org/officeDocument/2006/relationships/image" Target="../media/image41.png"/><Relationship Id="rId9" Type="http://schemas.openxmlformats.org/officeDocument/2006/relationships/hyperlink" Target="mailto:andragro@paho.org" TargetMode="External"/><Relationship Id="rId1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hyperlink" Target="https://www.who.int/emergencies/diseases/novel-coronavirus-2019/situation-report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https://www.youtube.com/embed/5opR6x6NMpQ" TargetMode="External"/><Relationship Id="rId1" Type="http://schemas.openxmlformats.org/officeDocument/2006/relationships/video" Target="NULL" TargetMode="External"/><Relationship Id="rId6" Type="http://schemas.openxmlformats.org/officeDocument/2006/relationships/image" Target="../media/image18.jpeg"/><Relationship Id="rId5" Type="http://schemas.openxmlformats.org/officeDocument/2006/relationships/hyperlink" Target="https://youtu.be/5opR6x6NMpQ" TargetMode="External"/><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hyperlink" Target="https://cms.who.int/teams/regulation-prequalification/covid-19"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who.int/ihr/publications/WHO-WHE-CPI-2017.10/en/"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apps.who.int/iris/bitstream/handle/10665/336603/WHO-2019-nCoV-Vaccine_deployment-2020.1-eng.pdf" TargetMode="External"/><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2"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1865376"/>
            <a:ext cx="6096000" cy="2186798"/>
          </a:xfrm>
        </p:spPr>
        <p:txBody>
          <a:bodyPr>
            <a:noAutofit/>
          </a:bodyPr>
          <a:lstStyle/>
          <a:p>
            <a:pPr algn="l"/>
            <a:r>
              <a:rPr lang="en-US" sz="4400" b="1" dirty="0">
                <a:solidFill>
                  <a:schemeClr val="bg1"/>
                </a:solidFill>
              </a:rPr>
              <a:t>NOVO</a:t>
            </a:r>
            <a:br>
              <a:rPr lang="en-US" sz="4400" b="1" dirty="0">
                <a:solidFill>
                  <a:schemeClr val="bg1"/>
                </a:solidFill>
              </a:rPr>
            </a:br>
            <a:r>
              <a:rPr lang="en-US" sz="4400" b="1" dirty="0">
                <a:solidFill>
                  <a:schemeClr val="bg1"/>
                </a:solidFill>
              </a:rPr>
              <a:t>CORONAVÍRUS </a:t>
            </a:r>
            <a:br>
              <a:rPr lang="en-US" sz="4400" b="1" dirty="0">
                <a:solidFill>
                  <a:schemeClr val="bg1"/>
                </a:solidFill>
              </a:rPr>
            </a:br>
            <a:r>
              <a:rPr lang="en-US" sz="4400" b="1" dirty="0">
                <a:solidFill>
                  <a:schemeClr val="bg1"/>
                </a:solidFill>
              </a:rPr>
              <a:t>(COVID-19)</a:t>
            </a:r>
            <a:endParaRPr lang="en-US" sz="4400" dirty="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7769465" y="3548260"/>
            <a:ext cx="4306277" cy="1065066"/>
          </a:xfrm>
        </p:spPr>
        <p:txBody>
          <a:bodyPr/>
          <a:lstStyle/>
          <a:p>
            <a:pPr algn="r"/>
            <a:r>
              <a:rPr lang="en-US" sz="3600" b="1" dirty="0">
                <a:solidFill>
                  <a:srgbClr val="0092CB"/>
                </a:solidFill>
              </a:rPr>
              <a:t>NOME DO PAÍS</a:t>
            </a:r>
            <a:endParaRPr lang="en-US" sz="3600" dirty="0">
              <a:solidFill>
                <a:srgbClr val="0092CB"/>
              </a:solidFill>
            </a:endParaRPr>
          </a:p>
          <a:p>
            <a:pPr algn="r"/>
            <a:r>
              <a:rPr lang="en-US" sz="2000" b="1" dirty="0">
                <a:solidFill>
                  <a:srgbClr val="0092CB"/>
                </a:solidFill>
              </a:rPr>
              <a:t>Data e local</a:t>
            </a:r>
            <a:endParaRPr lang="en-US" sz="2000" dirty="0">
              <a:solidFill>
                <a:srgbClr val="0092CB"/>
              </a:solidFill>
            </a:endParaRPr>
          </a:p>
        </p:txBody>
      </p:sp>
      <p:sp>
        <p:nvSpPr>
          <p:cNvPr id="7" name="Rectangle 6">
            <a:extLst>
              <a:ext uri="{FF2B5EF4-FFF2-40B4-BE49-F238E27FC236}">
                <a16:creationId xmlns:a16="http://schemas.microsoft.com/office/drawing/2014/main" id="{8062DF02-DEA5-49F3-A3BE-DD71F23B12A7}"/>
              </a:ext>
            </a:extLst>
          </p:cNvPr>
          <p:cNvSpPr/>
          <p:nvPr/>
        </p:nvSpPr>
        <p:spPr>
          <a:xfrm>
            <a:off x="2861363" y="4981610"/>
            <a:ext cx="7893344" cy="1015663"/>
          </a:xfrm>
          <a:prstGeom prst="rect">
            <a:avLst/>
          </a:prstGeom>
        </p:spPr>
        <p:txBody>
          <a:bodyPr wrap="square" lIns="91440" tIns="45720" rIns="91440" bIns="45720" anchor="t">
            <a:spAutoFit/>
          </a:bodyPr>
          <a:lstStyle/>
          <a:p>
            <a:pPr algn="ctr">
              <a:defRPr/>
            </a:pPr>
            <a:r>
              <a:rPr lang="en-US" sz="2000" b="1" dirty="0">
                <a:solidFill>
                  <a:schemeClr val="accent2"/>
                </a:solidFill>
                <a:cs typeface="Arial"/>
              </a:rPr>
              <a:t>PLANO NACIONAL DE DISTRIBUIÇÃO DE VACINAS (PNDV):</a:t>
            </a:r>
          </a:p>
          <a:p>
            <a:pPr algn="ctr"/>
            <a:r>
              <a:rPr lang="en-US" sz="2000" b="1" dirty="0">
                <a:solidFill>
                  <a:srgbClr val="D86422"/>
                </a:solidFill>
                <a:latin typeface="Arial" panose="020B0604020202020204"/>
                <a:cs typeface="Arial"/>
              </a:rPr>
              <a:t>REGULAÇÃO, SUPERVISÃO E SEGURANÇA</a:t>
            </a:r>
          </a:p>
          <a:p>
            <a:pPr algn="ctr"/>
            <a:r>
              <a:rPr kumimoji="0" lang="en-US" sz="2000" b="1" i="0" u="none" strike="noStrike" kern="1200" cap="none" spc="0" normalizeH="0" baseline="0" noProof="0" dirty="0">
                <a:ln>
                  <a:noFill/>
                </a:ln>
                <a:solidFill>
                  <a:srgbClr val="D86422"/>
                </a:solidFill>
                <a:effectLst/>
                <a:uLnTx/>
                <a:uFillTx/>
                <a:latin typeface="Arial" panose="020B0604020202020204"/>
                <a:ea typeface="+mn-ea"/>
                <a:cs typeface="Arial"/>
              </a:rPr>
              <a:t>EXERCÍCIO DE</a:t>
            </a:r>
            <a:r>
              <a:rPr kumimoji="0" lang="en-US" sz="2000" b="1" i="0" u="none" strike="noStrike" kern="1200" cap="none" spc="0" normalizeH="0" noProof="0" dirty="0">
                <a:ln>
                  <a:noFill/>
                </a:ln>
                <a:solidFill>
                  <a:srgbClr val="D86422"/>
                </a:solidFill>
                <a:effectLst/>
                <a:uLnTx/>
                <a:uFillTx/>
                <a:latin typeface="Arial" panose="020B0604020202020204"/>
                <a:ea typeface="+mn-ea"/>
                <a:cs typeface="Arial"/>
              </a:rPr>
              <a:t> SIMULAÇÃO</a:t>
            </a:r>
            <a:endParaRPr kumimoji="0" lang="en-US" sz="2000" b="1" i="0" u="none" strike="noStrike" kern="1200" cap="none" spc="0" normalizeH="0" baseline="0" noProof="0" dirty="0">
              <a:ln>
                <a:noFill/>
              </a:ln>
              <a:solidFill>
                <a:srgbClr val="D86422"/>
              </a:solidFill>
              <a:effectLst/>
              <a:uLnTx/>
              <a:uFillTx/>
              <a:latin typeface="Arial" panose="020B0604020202020204"/>
              <a:ea typeface="+mn-ea"/>
              <a:cs typeface="Arial"/>
            </a:endParaRP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3" cstate="email">
            <a:extLst>
              <a:ext uri="{28A0092B-C50C-407E-A947-70E740481C1C}">
                <a14:useLocalDpi xmlns:a14="http://schemas.microsoft.com/office/drawing/2010/main"/>
              </a:ext>
            </a:extLst>
          </a:blip>
          <a:srcRect/>
          <a:stretch/>
        </p:blipFill>
        <p:spPr bwMode="auto">
          <a:xfrm>
            <a:off x="133370" y="6317181"/>
            <a:ext cx="1290701" cy="411425"/>
          </a:xfrm>
          <a:prstGeom prst="rect">
            <a:avLst/>
          </a:prstGeom>
          <a:ln>
            <a:noFill/>
          </a:ln>
          <a:extLst>
            <a:ext uri="{53640926-AAD7-44d8-BBD7-CCE9431645EC}">
              <a14:shadowObscured xmlns:a14="http://schemas.microsoft.com/office/drawing/2010/main" xmlns=""/>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33328" y="6219746"/>
            <a:ext cx="1149414" cy="496882"/>
          </a:xfrm>
          <a:prstGeom prst="rect">
            <a:avLst/>
          </a:prstGeom>
        </p:spPr>
      </p:pic>
    </p:spTree>
    <p:extLst>
      <p:ext uri="{BB962C8B-B14F-4D97-AF65-F5344CB8AC3E}">
        <p14:creationId xmlns:p14="http://schemas.microsoft.com/office/powerpoint/2010/main" val="39311554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pt-PT" spc="-25" dirty="0"/>
              <a:t>Objetivos do TTX </a:t>
            </a:r>
            <a:endParaRPr lang="en-US" dirty="0"/>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393192" y="1017346"/>
            <a:ext cx="10960608" cy="5159617"/>
          </a:xfrm>
        </p:spPr>
        <p:txBody>
          <a:bodyPr>
            <a:normAutofit fontScale="77500" lnSpcReduction="20000"/>
          </a:bodyPr>
          <a:lstStyle/>
          <a:p>
            <a:pPr marL="0" lvl="0" indent="0">
              <a:lnSpc>
                <a:spcPct val="150000"/>
              </a:lnSpc>
              <a:spcBef>
                <a:spcPts val="700"/>
              </a:spcBef>
              <a:buClr>
                <a:schemeClr val="tx1"/>
              </a:buClr>
              <a:buSzPct val="100000"/>
              <a:buNone/>
            </a:pPr>
            <a:r>
              <a:rPr lang="pt-PT" sz="3200" b="1" dirty="0">
                <a:solidFill>
                  <a:schemeClr val="accent3"/>
                </a:solidFill>
                <a:cs typeface="Calibri"/>
              </a:rPr>
              <a:t>Objetivos específicos</a:t>
            </a:r>
            <a:endParaRPr lang="pt-PT" sz="3200" dirty="0">
              <a:solidFill>
                <a:schemeClr val="accent3"/>
              </a:solidFill>
              <a:cs typeface="Calibri"/>
            </a:endParaRPr>
          </a:p>
          <a:p>
            <a:pPr marL="457200" lvl="0" indent="-457200">
              <a:lnSpc>
                <a:spcPct val="120000"/>
              </a:lnSpc>
              <a:spcBef>
                <a:spcPts val="0"/>
              </a:spcBef>
              <a:buClr>
                <a:schemeClr val="tx1"/>
              </a:buClr>
              <a:buSzPct val="100000"/>
              <a:buFont typeface="+mj-lt"/>
              <a:buAutoNum type="arabicPeriod"/>
            </a:pPr>
            <a:r>
              <a:rPr lang="pt-PT" dirty="0">
                <a:solidFill>
                  <a:prstClr val="black"/>
                </a:solidFill>
                <a:latin typeface="+mj-lt"/>
                <a:cs typeface="Calibri" panose="020F0502020204030204" pitchFamily="34" charset="0"/>
              </a:rPr>
              <a:t>Examinar o atual quadro regulador para a aprovação das vacinas. Isso implica:</a:t>
            </a:r>
          </a:p>
          <a:p>
            <a:pPr marL="914400" lvl="1" indent="-457200">
              <a:lnSpc>
                <a:spcPct val="120000"/>
              </a:lnSpc>
              <a:spcBef>
                <a:spcPts val="0"/>
              </a:spcBef>
              <a:buClr>
                <a:schemeClr val="tx1"/>
              </a:buClr>
              <a:buSzPct val="100000"/>
              <a:buFont typeface="+mj-lt"/>
              <a:buAutoNum type="alphaLcPeriod"/>
            </a:pPr>
            <a:r>
              <a:rPr lang="pt-PT" dirty="0">
                <a:solidFill>
                  <a:prstClr val="black"/>
                </a:solidFill>
                <a:latin typeface="+mj-lt"/>
                <a:cs typeface="Calibri" panose="020F0502020204030204" pitchFamily="34" charset="0"/>
              </a:rPr>
              <a:t>Rever a atual aprovação estabelecida do regulador para as emergências</a:t>
            </a:r>
          </a:p>
          <a:p>
            <a:pPr marL="914400" lvl="1" indent="-457200">
              <a:lnSpc>
                <a:spcPct val="120000"/>
              </a:lnSpc>
              <a:spcBef>
                <a:spcPts val="0"/>
              </a:spcBef>
              <a:buClr>
                <a:schemeClr val="tx1"/>
              </a:buClr>
              <a:buSzPct val="100000"/>
              <a:buFont typeface="+mj-lt"/>
              <a:buAutoNum type="alphaLcPeriod"/>
            </a:pPr>
            <a:r>
              <a:rPr lang="pt-PT" dirty="0">
                <a:solidFill>
                  <a:prstClr val="black"/>
                </a:solidFill>
                <a:latin typeface="+mj-lt"/>
                <a:cs typeface="Calibri" panose="020F0502020204030204" pitchFamily="34" charset="0"/>
              </a:rPr>
              <a:t>Definir vias para a aprovação e importação de emergência, conforme necessário</a:t>
            </a:r>
          </a:p>
          <a:p>
            <a:pPr marL="914400" lvl="1" indent="-457200">
              <a:lnSpc>
                <a:spcPct val="120000"/>
              </a:lnSpc>
              <a:spcBef>
                <a:spcPts val="0"/>
              </a:spcBef>
              <a:buClr>
                <a:schemeClr val="tx1"/>
              </a:buClr>
              <a:buSzPct val="100000"/>
              <a:buFont typeface="+mj-lt"/>
              <a:buAutoNum type="alphaLcPeriod"/>
            </a:pPr>
            <a:r>
              <a:rPr lang="pt-PT" dirty="0">
                <a:solidFill>
                  <a:prstClr val="black"/>
                </a:solidFill>
                <a:latin typeface="+mj-lt"/>
                <a:cs typeface="Calibri" panose="020F0502020204030204" pitchFamily="34" charset="0"/>
              </a:rPr>
              <a:t>Finalizar os preparativos de licenciamento e os mecanismos de distribuição das vacinas</a:t>
            </a:r>
          </a:p>
          <a:p>
            <a:pPr marL="457200" lvl="1" indent="0">
              <a:lnSpc>
                <a:spcPct val="120000"/>
              </a:lnSpc>
              <a:spcBef>
                <a:spcPts val="0"/>
              </a:spcBef>
              <a:buClr>
                <a:schemeClr val="tx1"/>
              </a:buClr>
              <a:buSzPct val="100000"/>
              <a:buNone/>
            </a:pPr>
            <a:endParaRPr lang="pt-PT" dirty="0">
              <a:solidFill>
                <a:prstClr val="black"/>
              </a:solidFill>
              <a:latin typeface="+mj-lt"/>
              <a:cs typeface="Calibri" panose="020F0502020204030204" pitchFamily="34" charset="0"/>
            </a:endParaRPr>
          </a:p>
          <a:p>
            <a:pPr marL="457200" lvl="0" indent="-457200">
              <a:lnSpc>
                <a:spcPct val="120000"/>
              </a:lnSpc>
              <a:spcBef>
                <a:spcPts val="0"/>
              </a:spcBef>
              <a:buClr>
                <a:schemeClr val="tx1"/>
              </a:buClr>
              <a:buSzPct val="100000"/>
              <a:buFont typeface="+mj-lt"/>
              <a:buAutoNum type="arabicPeriod"/>
            </a:pPr>
            <a:r>
              <a:rPr lang="pt-PT" dirty="0">
                <a:solidFill>
                  <a:prstClr val="black"/>
                </a:solidFill>
                <a:latin typeface="+mj-lt"/>
                <a:cs typeface="Calibri" panose="020F0502020204030204" pitchFamily="34" charset="0"/>
              </a:rPr>
              <a:t>Garantir a administração correta das vacinas</a:t>
            </a:r>
          </a:p>
          <a:p>
            <a:pPr marL="914400" lvl="1" indent="-457200">
              <a:lnSpc>
                <a:spcPct val="120000"/>
              </a:lnSpc>
              <a:spcBef>
                <a:spcPts val="0"/>
              </a:spcBef>
              <a:buClr>
                <a:schemeClr val="tx1"/>
              </a:buClr>
              <a:buSzPct val="100000"/>
              <a:buFont typeface="+mj-lt"/>
              <a:buAutoNum type="arabicPeriod"/>
            </a:pPr>
            <a:r>
              <a:rPr lang="pt-PT" dirty="0">
                <a:solidFill>
                  <a:prstClr val="black"/>
                </a:solidFill>
                <a:latin typeface="+mj-lt"/>
                <a:cs typeface="Calibri" panose="020F0502020204030204" pitchFamily="34" charset="0"/>
              </a:rPr>
              <a:t>Manuseamento, armazenamento e distribuição licenciados</a:t>
            </a:r>
          </a:p>
          <a:p>
            <a:pPr marL="914400" lvl="1" indent="-457200">
              <a:lnSpc>
                <a:spcPct val="120000"/>
              </a:lnSpc>
              <a:spcBef>
                <a:spcPts val="0"/>
              </a:spcBef>
              <a:buClr>
                <a:schemeClr val="tx1"/>
              </a:buClr>
              <a:buSzPct val="100000"/>
              <a:buFont typeface="+mj-lt"/>
              <a:buAutoNum type="arabicPeriod"/>
            </a:pPr>
            <a:r>
              <a:rPr lang="pt-PT" dirty="0">
                <a:solidFill>
                  <a:prstClr val="black"/>
                </a:solidFill>
                <a:latin typeface="+mj-lt"/>
                <a:cs typeface="Calibri" panose="020F0502020204030204" pitchFamily="34" charset="0"/>
              </a:rPr>
              <a:t>Centros de vacinação licenciados</a:t>
            </a:r>
          </a:p>
          <a:p>
            <a:pPr marL="914400" lvl="1" indent="-457200">
              <a:lnSpc>
                <a:spcPct val="120000"/>
              </a:lnSpc>
              <a:spcBef>
                <a:spcPts val="0"/>
              </a:spcBef>
              <a:buClr>
                <a:schemeClr val="tx1"/>
              </a:buClr>
              <a:buSzPct val="100000"/>
              <a:buFont typeface="+mj-lt"/>
              <a:buAutoNum type="arabicPeriod"/>
            </a:pPr>
            <a:r>
              <a:rPr lang="pt-PT" dirty="0">
                <a:solidFill>
                  <a:prstClr val="black"/>
                </a:solidFill>
                <a:latin typeface="+mj-lt"/>
                <a:cs typeface="Calibri" panose="020F0502020204030204" pitchFamily="34" charset="0"/>
              </a:rPr>
              <a:t>Profissionais de vacinação licenciados</a:t>
            </a:r>
          </a:p>
          <a:p>
            <a:pPr marL="457200" lvl="1" indent="0">
              <a:lnSpc>
                <a:spcPct val="120000"/>
              </a:lnSpc>
              <a:spcBef>
                <a:spcPts val="0"/>
              </a:spcBef>
              <a:buClr>
                <a:schemeClr val="tx1"/>
              </a:buClr>
              <a:buSzPct val="100000"/>
              <a:buNone/>
            </a:pPr>
            <a:endParaRPr lang="pt-PT" dirty="0">
              <a:solidFill>
                <a:prstClr val="black"/>
              </a:solidFill>
              <a:latin typeface="+mj-lt"/>
              <a:cs typeface="Calibri" panose="020F0502020204030204" pitchFamily="34" charset="0"/>
            </a:endParaRPr>
          </a:p>
          <a:p>
            <a:pPr marL="457200" indent="-457200">
              <a:lnSpc>
                <a:spcPct val="120000"/>
              </a:lnSpc>
              <a:spcBef>
                <a:spcPts val="0"/>
              </a:spcBef>
              <a:buClr>
                <a:schemeClr val="tx1"/>
              </a:buClr>
              <a:buSzPct val="100000"/>
              <a:buFont typeface="+mj-lt"/>
              <a:buAutoNum type="arabicPeriod"/>
            </a:pPr>
            <a:r>
              <a:rPr lang="pt-PT" dirty="0">
                <a:solidFill>
                  <a:prstClr val="black"/>
                </a:solidFill>
                <a:latin typeface="+mj-lt"/>
                <a:cs typeface="Calibri" panose="020F0502020204030204" pitchFamily="34" charset="0"/>
              </a:rPr>
              <a:t>Identificar desafios à regulação e segurança da vacinação.</a:t>
            </a:r>
            <a:r>
              <a:rPr lang="pt-PT" sz="3200" dirty="0">
                <a:solidFill>
                  <a:prstClr val="black"/>
                </a:solidFill>
                <a:latin typeface="+mj-lt"/>
                <a:cs typeface="Calibri" panose="020F0502020204030204" pitchFamily="34" charset="0"/>
              </a:rPr>
              <a:t> </a:t>
            </a:r>
          </a:p>
          <a:p>
            <a:pPr marL="914400" lvl="1" indent="-457200">
              <a:lnSpc>
                <a:spcPct val="120000"/>
              </a:lnSpc>
              <a:spcBef>
                <a:spcPts val="0"/>
              </a:spcBef>
              <a:buClr>
                <a:schemeClr val="tx1"/>
              </a:buClr>
              <a:buSzPct val="100000"/>
              <a:buFont typeface="+mj-lt"/>
              <a:buAutoNum type="alphaLcPeriod"/>
            </a:pPr>
            <a:r>
              <a:rPr lang="pt-PT" sz="2500" dirty="0">
                <a:solidFill>
                  <a:prstClr val="black"/>
                </a:solidFill>
                <a:latin typeface="+mj-lt"/>
                <a:cs typeface="Calibri" panose="020F0502020204030204" pitchFamily="34" charset="0"/>
              </a:rPr>
              <a:t>Rever a monitorização da segurança, a gestão dos efeitos adversos pós-vacinação (EAPV) e a segurança da injeção</a:t>
            </a:r>
          </a:p>
          <a:p>
            <a:pPr marL="914400" lvl="1" indent="-457200">
              <a:lnSpc>
                <a:spcPct val="120000"/>
              </a:lnSpc>
              <a:spcBef>
                <a:spcPts val="0"/>
              </a:spcBef>
              <a:buClr>
                <a:schemeClr val="tx1"/>
              </a:buClr>
              <a:buSzPct val="100000"/>
              <a:buFont typeface="+mj-lt"/>
              <a:buAutoNum type="alphaLcPeriod"/>
            </a:pPr>
            <a:r>
              <a:rPr lang="pt-PT" sz="2500" dirty="0">
                <a:solidFill>
                  <a:prstClr val="black"/>
                </a:solidFill>
                <a:latin typeface="+mj-lt"/>
                <a:cs typeface="Calibri" panose="020F0502020204030204" pitchFamily="34" charset="0"/>
              </a:rPr>
              <a:t>Acompanhar e gerir o envio dos lotes</a:t>
            </a:r>
          </a:p>
          <a:p>
            <a:pPr marL="914400" lvl="1" indent="-457200">
              <a:lnSpc>
                <a:spcPct val="120000"/>
              </a:lnSpc>
              <a:spcBef>
                <a:spcPts val="0"/>
              </a:spcBef>
              <a:buClr>
                <a:schemeClr val="tx1"/>
              </a:buClr>
              <a:buSzPct val="100000"/>
              <a:buFont typeface="+mj-lt"/>
              <a:buAutoNum type="alphaLcPeriod"/>
            </a:pPr>
            <a:r>
              <a:rPr lang="pt-PT" dirty="0">
                <a:solidFill>
                  <a:prstClr val="black"/>
                </a:solidFill>
                <a:latin typeface="+mj-lt"/>
                <a:cs typeface="Calibri" panose="020F0502020204030204" pitchFamily="34" charset="0"/>
              </a:rPr>
              <a:t>Monitorização e notificação</a:t>
            </a:r>
          </a:p>
          <a:p>
            <a:pPr marL="914400" lvl="1" indent="-457200">
              <a:lnSpc>
                <a:spcPct val="120000"/>
              </a:lnSpc>
              <a:spcBef>
                <a:spcPts val="0"/>
              </a:spcBef>
              <a:buClr>
                <a:schemeClr val="tx1"/>
              </a:buClr>
              <a:buSzPct val="100000"/>
              <a:buFont typeface="+mj-lt"/>
              <a:buAutoNum type="alphaLcPeriod"/>
            </a:pPr>
            <a:endParaRPr lang="pt-PT" dirty="0">
              <a:solidFill>
                <a:prstClr val="black"/>
              </a:solidFill>
              <a:latin typeface="+mj-lt"/>
              <a:cs typeface="Calibri" panose="020F0502020204030204" pitchFamily="34" charset="0"/>
            </a:endParaRPr>
          </a:p>
          <a:p>
            <a:pPr marL="971550" lvl="1" indent="-514350">
              <a:lnSpc>
                <a:spcPct val="120000"/>
              </a:lnSpc>
              <a:spcBef>
                <a:spcPts val="0"/>
              </a:spcBef>
              <a:buClr>
                <a:schemeClr val="tx1"/>
              </a:buClr>
              <a:buSzPct val="100000"/>
              <a:buFont typeface="+mj-lt"/>
              <a:buAutoNum type="alphaLcPeriod"/>
            </a:pPr>
            <a:endParaRPr lang="pt-PT" sz="2800" dirty="0">
              <a:solidFill>
                <a:prstClr val="black"/>
              </a:solidFill>
              <a:latin typeface="+mj-lt"/>
              <a:cs typeface="Calibri" panose="020F0502020204030204" pitchFamily="34" charset="0"/>
            </a:endParaRPr>
          </a:p>
          <a:p>
            <a:pPr marL="457200" lvl="0" indent="-457200">
              <a:lnSpc>
                <a:spcPct val="120000"/>
              </a:lnSpc>
              <a:spcBef>
                <a:spcPts val="0"/>
              </a:spcBef>
              <a:buClr>
                <a:schemeClr val="tx1"/>
              </a:buClr>
              <a:buSzPct val="100000"/>
              <a:buFont typeface="+mj-lt"/>
              <a:buAutoNum type="arabicPeriod"/>
            </a:pPr>
            <a:endParaRPr lang="pt-PT" sz="3200" dirty="0">
              <a:latin typeface="+mj-lt"/>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r>
              <a:rPr lang="en-US" dirty="0"/>
              <a:t>16 de </a:t>
            </a:r>
            <a:r>
              <a:rPr lang="en-US" dirty="0" err="1"/>
              <a:t>Fevereiro</a:t>
            </a:r>
            <a:r>
              <a:rPr lang="en-US" dirty="0"/>
              <a:t> de 2021</a:t>
            </a:r>
          </a:p>
        </p:txBody>
      </p:sp>
    </p:spTree>
    <p:extLst>
      <p:ext uri="{BB962C8B-B14F-4D97-AF65-F5344CB8AC3E}">
        <p14:creationId xmlns:p14="http://schemas.microsoft.com/office/powerpoint/2010/main" val="36200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pt-PT" dirty="0">
                <a:latin typeface="Arial"/>
                <a:cs typeface="Arial"/>
              </a:rPr>
              <a:t>Equipa de gestão do exercício</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965200" y="834118"/>
            <a:ext cx="9966960" cy="5465750"/>
          </a:xfrm>
        </p:spPr>
        <p:txBody>
          <a:bodyPr>
            <a:noAutofit/>
          </a:bodyPr>
          <a:lstStyle/>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a:p>
            <a:pPr marL="0" lvl="0" indent="0">
              <a:lnSpc>
                <a:spcPct val="100000"/>
              </a:lnSpc>
              <a:spcBef>
                <a:spcPts val="700"/>
              </a:spcBef>
              <a:buClr>
                <a:schemeClr val="tx1"/>
              </a:buClr>
              <a:buSzPct val="100000"/>
              <a:buNone/>
            </a:pPr>
            <a:r>
              <a:rPr lang="pt-PT" sz="2600" b="1" dirty="0">
                <a:solidFill>
                  <a:schemeClr val="accent3"/>
                </a:solidFill>
                <a:cs typeface="Calibri" panose="020F0502020204030204" pitchFamily="34" charset="0"/>
              </a:rPr>
              <a:t>Funções</a:t>
            </a:r>
          </a:p>
          <a:p>
            <a:pPr marL="0" lvl="0" indent="0">
              <a:lnSpc>
                <a:spcPct val="100000"/>
              </a:lnSpc>
              <a:spcBef>
                <a:spcPts val="700"/>
              </a:spcBef>
              <a:buClr>
                <a:schemeClr val="tx1"/>
              </a:buClr>
              <a:buSzPct val="100000"/>
              <a:buNone/>
            </a:pPr>
            <a:endParaRPr lang="pt-PT" sz="2600" b="1" dirty="0">
              <a:solidFill>
                <a:schemeClr val="accent3"/>
              </a:solidFill>
              <a:cs typeface="Calibri" panose="020F0502020204030204" pitchFamily="34" charset="0"/>
            </a:endParaRPr>
          </a:p>
          <a:p>
            <a:pPr marL="0" lvl="0" indent="0">
              <a:lnSpc>
                <a:spcPct val="100000"/>
              </a:lnSpc>
              <a:spcBef>
                <a:spcPts val="700"/>
              </a:spcBef>
              <a:buClr>
                <a:schemeClr val="tx1"/>
              </a:buClr>
              <a:buSzPct val="100000"/>
              <a:buNone/>
            </a:pPr>
            <a:r>
              <a:rPr lang="pt-PT" sz="2600" dirty="0">
                <a:cs typeface="Calibri" panose="020F0502020204030204" pitchFamily="34" charset="0"/>
              </a:rPr>
              <a:t>Facilitação: (introduzir nome)</a:t>
            </a:r>
          </a:p>
          <a:p>
            <a:pPr marL="0" lvl="0" indent="0">
              <a:lnSpc>
                <a:spcPct val="100000"/>
              </a:lnSpc>
              <a:spcBef>
                <a:spcPts val="700"/>
              </a:spcBef>
              <a:buClr>
                <a:schemeClr val="tx1"/>
              </a:buClr>
              <a:buSzPct val="100000"/>
              <a:buNone/>
            </a:pPr>
            <a:endParaRPr lang="pt-PT" sz="800" dirty="0">
              <a:cs typeface="Calibri" panose="020F0502020204030204" pitchFamily="34" charset="0"/>
            </a:endParaRPr>
          </a:p>
          <a:p>
            <a:pPr marL="0" lvl="0" indent="0">
              <a:lnSpc>
                <a:spcPct val="100000"/>
              </a:lnSpc>
              <a:spcBef>
                <a:spcPts val="700"/>
              </a:spcBef>
              <a:buClr>
                <a:schemeClr val="tx1"/>
              </a:buClr>
              <a:buSzPct val="100000"/>
              <a:buNone/>
            </a:pPr>
            <a:r>
              <a:rPr lang="pt-PT" sz="2600" dirty="0">
                <a:cs typeface="Calibri" panose="020F0502020204030204" pitchFamily="34" charset="0"/>
              </a:rPr>
              <a:t>Avaliador/Relator: (introduzir nome)</a:t>
            </a:r>
          </a:p>
          <a:p>
            <a:pPr marL="0" lvl="0" indent="0">
              <a:lnSpc>
                <a:spcPct val="100000"/>
              </a:lnSpc>
              <a:spcBef>
                <a:spcPts val="700"/>
              </a:spcBef>
              <a:buClr>
                <a:schemeClr val="tx1"/>
              </a:buClr>
              <a:buSzPct val="100000"/>
              <a:buNone/>
            </a:pPr>
            <a:endParaRPr lang="pt-PT" sz="800" dirty="0">
              <a:cs typeface="Calibri" panose="020F0502020204030204" pitchFamily="34" charset="0"/>
            </a:endParaRPr>
          </a:p>
          <a:p>
            <a:pPr marL="0" lvl="0" indent="0">
              <a:lnSpc>
                <a:spcPct val="100000"/>
              </a:lnSpc>
              <a:spcBef>
                <a:spcPts val="700"/>
              </a:spcBef>
              <a:buClr>
                <a:schemeClr val="tx1"/>
              </a:buClr>
              <a:buSzPct val="100000"/>
              <a:buNone/>
            </a:pPr>
            <a:r>
              <a:rPr lang="pt-PT" sz="2600" dirty="0">
                <a:cs typeface="Calibri" panose="020F0502020204030204" pitchFamily="34" charset="0"/>
              </a:rPr>
              <a:t>Observadores: (se aplicável)</a:t>
            </a:r>
          </a:p>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r>
              <a:rPr lang="en-US" dirty="0"/>
              <a:t>16 de </a:t>
            </a:r>
            <a:r>
              <a:rPr lang="en-US" dirty="0" err="1"/>
              <a:t>Fevereiro</a:t>
            </a:r>
            <a:r>
              <a:rPr lang="en-US" dirty="0"/>
              <a:t> de 2021</a:t>
            </a:r>
          </a:p>
        </p:txBody>
      </p:sp>
    </p:spTree>
    <p:extLst>
      <p:ext uri="{BB962C8B-B14F-4D97-AF65-F5344CB8AC3E}">
        <p14:creationId xmlns:p14="http://schemas.microsoft.com/office/powerpoint/2010/main" val="149710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pt-PT" spc="-25" dirty="0"/>
              <a:t>Regras do </a:t>
            </a:r>
            <a:r>
              <a:rPr lang="pt-PT" spc="-30" dirty="0"/>
              <a:t>TTX</a:t>
            </a:r>
            <a:endParaRPr lang="en-US" dirty="0"/>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pPr>
              <a:defRPr/>
            </a:pPr>
            <a:r>
              <a:rPr lang="en-US" dirty="0"/>
              <a:t>16 de </a:t>
            </a:r>
            <a:r>
              <a:rPr lang="en-US" dirty="0" err="1"/>
              <a:t>Fevereiro</a:t>
            </a:r>
            <a:r>
              <a:rPr lang="en-US" dirty="0"/>
              <a:t> de 2021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9" name="Freeform: Shape 8">
            <a:extLst>
              <a:ext uri="{FF2B5EF4-FFF2-40B4-BE49-F238E27FC236}">
                <a16:creationId xmlns:a16="http://schemas.microsoft.com/office/drawing/2014/main" id="{8ACAFB73-DFEB-4ED8-A5B3-D287B5B9E082}"/>
              </a:ext>
            </a:extLst>
          </p:cNvPr>
          <p:cNvSpPr/>
          <p:nvPr/>
        </p:nvSpPr>
        <p:spPr>
          <a:xfrm>
            <a:off x="0" y="649224"/>
            <a:ext cx="9171432" cy="5952292"/>
          </a:xfrm>
          <a:custGeom>
            <a:avLst/>
            <a:gdLst>
              <a:gd name="connsiteX0" fmla="*/ 0 w 9171432"/>
              <a:gd name="connsiteY0" fmla="*/ 1 h 6028424"/>
              <a:gd name="connsiteX1" fmla="*/ 2267712 w 9171432"/>
              <a:gd name="connsiteY1" fmla="*/ 1 h 6028424"/>
              <a:gd name="connsiteX2" fmla="*/ 2267712 w 9171432"/>
              <a:gd name="connsiteY2" fmla="*/ 6028424 h 6028424"/>
              <a:gd name="connsiteX3" fmla="*/ 0 w 9171432"/>
              <a:gd name="connsiteY3" fmla="*/ 6028424 h 6028424"/>
              <a:gd name="connsiteX4" fmla="*/ 2276856 w 9171432"/>
              <a:gd name="connsiteY4" fmla="*/ 0 h 6028424"/>
              <a:gd name="connsiteX5" fmla="*/ 9171432 w 9171432"/>
              <a:gd name="connsiteY5" fmla="*/ 6028424 h 6028424"/>
              <a:gd name="connsiteX6" fmla="*/ 2276856 w 9171432"/>
              <a:gd name="connsiteY6" fmla="*/ 6028424 h 602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432" h="6028424">
                <a:moveTo>
                  <a:pt x="0" y="1"/>
                </a:moveTo>
                <a:lnTo>
                  <a:pt x="2267712" y="1"/>
                </a:lnTo>
                <a:lnTo>
                  <a:pt x="2267712" y="6028424"/>
                </a:lnTo>
                <a:lnTo>
                  <a:pt x="0" y="6028424"/>
                </a:lnTo>
                <a:close/>
                <a:moveTo>
                  <a:pt x="2276856" y="0"/>
                </a:moveTo>
                <a:lnTo>
                  <a:pt x="9171432" y="6028424"/>
                </a:lnTo>
                <a:lnTo>
                  <a:pt x="2276856" y="60284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13451" y="648966"/>
            <a:ext cx="6100703" cy="2732410"/>
          </a:xfrm>
        </p:spPr>
        <p:txBody>
          <a:bodyPr>
            <a:noAutofit/>
          </a:bodyPr>
          <a:lstStyle/>
          <a:p>
            <a:pPr marL="363220" indent="-313055">
              <a:lnSpc>
                <a:spcPct val="100000"/>
              </a:lnSpc>
              <a:spcBef>
                <a:spcPts val="100"/>
              </a:spcBef>
              <a:buClr>
                <a:srgbClr val="A24B19"/>
              </a:buClr>
              <a:buSzPct val="152380"/>
              <a:buFont typeface="Arial"/>
              <a:buChar char="•"/>
              <a:tabLst>
                <a:tab pos="362585" algn="l"/>
                <a:tab pos="363220" algn="l"/>
              </a:tabLst>
            </a:pPr>
            <a:r>
              <a:rPr lang="pt-PT" sz="2600" dirty="0">
                <a:latin typeface="Roboto"/>
                <a:cs typeface="Roboto"/>
              </a:rPr>
              <a:t>Não se trata de um teste </a:t>
            </a:r>
            <a:r>
              <a:rPr lang="pt-PT" sz="2600" spc="-5" dirty="0">
                <a:latin typeface="Roboto"/>
                <a:cs typeface="Roboto"/>
              </a:rPr>
              <a:t>individual</a:t>
            </a:r>
            <a:endParaRPr lang="pt-PT" sz="2600" dirty="0">
              <a:latin typeface="Roboto"/>
              <a:cs typeface="Roboto"/>
            </a:endParaRPr>
          </a:p>
          <a:p>
            <a:pPr>
              <a:lnSpc>
                <a:spcPct val="100000"/>
              </a:lnSpc>
              <a:spcBef>
                <a:spcPts val="20"/>
              </a:spcBef>
              <a:buClr>
                <a:srgbClr val="A24B19"/>
              </a:buClr>
              <a:buFont typeface="Arial"/>
              <a:buChar char="•"/>
            </a:pPr>
            <a:endParaRPr lang="pt-PT" sz="800" dirty="0">
              <a:latin typeface="Roboto"/>
              <a:cs typeface="Roboto"/>
            </a:endParaRPr>
          </a:p>
          <a:p>
            <a:pPr marL="363220" indent="-312420">
              <a:lnSpc>
                <a:spcPct val="100000"/>
              </a:lnSpc>
              <a:buClr>
                <a:srgbClr val="A24B19"/>
              </a:buClr>
              <a:buSzPct val="152380"/>
              <a:buFont typeface="Arial"/>
              <a:buChar char="•"/>
              <a:tabLst>
                <a:tab pos="362585" algn="l"/>
                <a:tab pos="363220" algn="l"/>
              </a:tabLst>
            </a:pPr>
            <a:r>
              <a:rPr lang="pt-PT" sz="2600" spc="-5" dirty="0">
                <a:latin typeface="Roboto"/>
                <a:cs typeface="Roboto"/>
              </a:rPr>
              <a:t>Respeitar as opiniões dos outros</a:t>
            </a:r>
            <a:endParaRPr lang="pt-PT" sz="2600" dirty="0">
              <a:latin typeface="Roboto"/>
              <a:cs typeface="Roboto"/>
            </a:endParaRPr>
          </a:p>
          <a:p>
            <a:pPr marL="447675" indent="-355600">
              <a:lnSpc>
                <a:spcPct val="100000"/>
              </a:lnSpc>
              <a:spcBef>
                <a:spcPts val="700"/>
              </a:spcBef>
              <a:buClr>
                <a:schemeClr val="accent1"/>
              </a:buClr>
              <a:buSzPct val="150000"/>
              <a:tabLst>
                <a:tab pos="447675" algn="l"/>
              </a:tabLst>
            </a:pPr>
            <a:endParaRPr lang="pt-PT" sz="800" dirty="0">
              <a:cs typeface="Calibri" panose="020F0502020204030204" pitchFamily="34" charset="0"/>
            </a:endParaRPr>
          </a:p>
          <a:p>
            <a:pPr marL="447675" lvl="0" indent="-355600">
              <a:lnSpc>
                <a:spcPct val="100000"/>
              </a:lnSpc>
              <a:spcBef>
                <a:spcPts val="700"/>
              </a:spcBef>
              <a:buClr>
                <a:srgbClr val="A24B19"/>
              </a:buClr>
              <a:buSzPct val="150000"/>
              <a:tabLst>
                <a:tab pos="895350" algn="l"/>
              </a:tabLst>
            </a:pPr>
            <a:r>
              <a:rPr lang="pt-PT" sz="2600" dirty="0">
                <a:solidFill>
                  <a:prstClr val="black"/>
                </a:solidFill>
                <a:latin typeface="Arial" panose="020B0604020202020204"/>
                <a:cs typeface="Calibri" panose="020F0502020204030204" pitchFamily="34" charset="0"/>
              </a:rPr>
              <a:t>Responder como faria na vida real e permitir que os outros façam o mesmo</a:t>
            </a:r>
          </a:p>
          <a:p>
            <a:pPr marL="447675" lvl="0" indent="-355600">
              <a:lnSpc>
                <a:spcPct val="100000"/>
              </a:lnSpc>
              <a:spcBef>
                <a:spcPts val="700"/>
              </a:spcBef>
              <a:buClr>
                <a:srgbClr val="A24B19"/>
              </a:buClr>
              <a:buSzPct val="150000"/>
              <a:tabLst>
                <a:tab pos="895350" algn="l"/>
              </a:tabLst>
            </a:pPr>
            <a:r>
              <a:rPr lang="pt-PT" sz="2600" dirty="0">
                <a:solidFill>
                  <a:prstClr val="black"/>
                </a:solidFill>
                <a:latin typeface="Arial" panose="020B0604020202020204"/>
                <a:cs typeface="Calibri" panose="020F0502020204030204" pitchFamily="34" charset="0"/>
              </a:rPr>
              <a:t>Este é um exercício seguro e fechado, o que significa que tudo o que for discutido fica dentro da sala</a:t>
            </a:r>
            <a:endParaRPr lang="pt-PT" sz="2600" dirty="0">
              <a:cs typeface="Calibri" panose="020F0502020204030204" pitchFamily="34" charset="0"/>
            </a:endParaRPr>
          </a:p>
        </p:txBody>
      </p:sp>
      <p:sp>
        <p:nvSpPr>
          <p:cNvPr id="11" name="Rectangle 10">
            <a:extLst>
              <a:ext uri="{FF2B5EF4-FFF2-40B4-BE49-F238E27FC236}">
                <a16:creationId xmlns:a16="http://schemas.microsoft.com/office/drawing/2014/main" id="{419380E7-D614-49B3-BF88-86FB25F1FAB5}"/>
              </a:ext>
            </a:extLst>
          </p:cNvPr>
          <p:cNvSpPr/>
          <p:nvPr/>
        </p:nvSpPr>
        <p:spPr>
          <a:xfrm>
            <a:off x="73097" y="4717371"/>
            <a:ext cx="9993086" cy="1703030"/>
          </a:xfrm>
          <a:prstGeom prst="rect">
            <a:avLst/>
          </a:prstGeom>
        </p:spPr>
        <p:txBody>
          <a:bodyPr wrap="square" lIns="91440" tIns="45720" rIns="91440" bIns="45720" anchor="t">
            <a:spAutoFit/>
          </a:bodyPr>
          <a:lstStyle/>
          <a:p>
            <a:pPr marL="447675" indent="-355600">
              <a:spcBef>
                <a:spcPts val="700"/>
              </a:spcBef>
              <a:buClr>
                <a:schemeClr val="accent1"/>
              </a:buClr>
              <a:buSzPct val="150000"/>
              <a:buFont typeface="Arial" panose="020B0604020202020204" pitchFamily="34" charset="0"/>
              <a:buChar char="•"/>
              <a:tabLst>
                <a:tab pos="447675" algn="l"/>
              </a:tabLst>
            </a:pPr>
            <a:r>
              <a:rPr lang="pt-PT" sz="2800" dirty="0">
                <a:cs typeface="Calibri"/>
              </a:rPr>
              <a:t>Usar os recursos existentes (planos, orientações e regulamentos) para fundamentar as respostas</a:t>
            </a:r>
          </a:p>
          <a:p>
            <a:pPr marL="447675" indent="-355600">
              <a:spcBef>
                <a:spcPts val="700"/>
              </a:spcBef>
              <a:buClr>
                <a:schemeClr val="accent1"/>
              </a:buClr>
              <a:buSzPct val="150000"/>
              <a:buFont typeface="Arial" panose="020B0604020202020204" pitchFamily="34" charset="0"/>
              <a:buChar char="•"/>
              <a:tabLst>
                <a:tab pos="447675" algn="l"/>
              </a:tabLst>
            </a:pPr>
            <a:endParaRPr lang="pt-PT" sz="900" dirty="0">
              <a:cs typeface="Calibri"/>
            </a:endParaRPr>
          </a:p>
          <a:p>
            <a:pPr marL="447675" indent="-355600">
              <a:lnSpc>
                <a:spcPct val="100000"/>
              </a:lnSpc>
              <a:spcBef>
                <a:spcPts val="700"/>
              </a:spcBef>
              <a:buClr>
                <a:schemeClr val="accent1"/>
              </a:buClr>
              <a:buSzPct val="150000"/>
              <a:buFont typeface="Arial" panose="020B0604020202020204" pitchFamily="34" charset="0"/>
              <a:buChar char="•"/>
              <a:tabLst>
                <a:tab pos="447675" algn="l"/>
              </a:tabLst>
            </a:pPr>
            <a:r>
              <a:rPr lang="pt-PT" sz="2800" dirty="0">
                <a:latin typeface="Roboto"/>
                <a:cs typeface="Roboto"/>
              </a:rPr>
              <a:t>Foco na soluções </a:t>
            </a:r>
            <a:endParaRPr lang="pt-PT" sz="2800" dirty="0">
              <a:cs typeface="Calibri"/>
            </a:endParaRPr>
          </a:p>
        </p:txBody>
      </p:sp>
      <p:pic>
        <p:nvPicPr>
          <p:cNvPr id="2050" name="Picture 2">
            <a:extLst>
              <a:ext uri="{FF2B5EF4-FFF2-40B4-BE49-F238E27FC236}">
                <a16:creationId xmlns:a16="http://schemas.microsoft.com/office/drawing/2014/main" id="{53DFA546-6926-7C48-8635-06894171F07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55587" y="815275"/>
            <a:ext cx="5756045" cy="383854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4011791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Freeform: Shape 58">
            <a:extLst>
              <a:ext uri="{FF2B5EF4-FFF2-40B4-BE49-F238E27FC236}">
                <a16:creationId xmlns:a16="http://schemas.microsoft.com/office/drawing/2014/main" id="{AD6BAAF1-1B8D-B04F-9530-1FF36204CA6A}"/>
              </a:ext>
            </a:extLst>
          </p:cNvPr>
          <p:cNvSpPr/>
          <p:nvPr/>
        </p:nvSpPr>
        <p:spPr>
          <a:xfrm>
            <a:off x="477397"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0 w 2747451"/>
              <a:gd name="connsiteY5"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7451" h="1098980">
                <a:moveTo>
                  <a:pt x="0" y="0"/>
                </a:moveTo>
                <a:lnTo>
                  <a:pt x="2197961" y="0"/>
                </a:lnTo>
                <a:lnTo>
                  <a:pt x="2747451" y="549490"/>
                </a:lnTo>
                <a:lnTo>
                  <a:pt x="2197961" y="1098980"/>
                </a:lnTo>
                <a:lnTo>
                  <a:pt x="0" y="109898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28016" tIns="64008" rIns="306749" bIns="64008" numCol="1" spcCol="1270" anchor="ctr" anchorCtr="0">
            <a:noAutofit/>
          </a:bodyPr>
          <a:lstStyle/>
          <a:p>
            <a:pPr marL="12700">
              <a:lnSpc>
                <a:spcPct val="100000"/>
              </a:lnSpc>
              <a:spcBef>
                <a:spcPts val="100"/>
              </a:spcBef>
            </a:pPr>
            <a:r>
              <a:rPr lang="pt-PT" sz="2000" b="1" spc="5" dirty="0">
                <a:solidFill>
                  <a:srgbClr val="FFFFFF"/>
                </a:solidFill>
                <a:cs typeface="Arial"/>
              </a:rPr>
              <a:t>Apreciação</a:t>
            </a:r>
            <a:endParaRPr lang="pt-PT" sz="2000" dirty="0">
              <a:cs typeface="Arial"/>
            </a:endParaRPr>
          </a:p>
        </p:txBody>
      </p:sp>
      <p:sp>
        <p:nvSpPr>
          <p:cNvPr id="160" name="Teardrop 159">
            <a:extLst>
              <a:ext uri="{FF2B5EF4-FFF2-40B4-BE49-F238E27FC236}">
                <a16:creationId xmlns:a16="http://schemas.microsoft.com/office/drawing/2014/main" id="{437FB3B5-EAC3-D144-A7B0-FFA07B0CC224}"/>
              </a:ext>
            </a:extLst>
          </p:cNvPr>
          <p:cNvSpPr/>
          <p:nvPr/>
        </p:nvSpPr>
        <p:spPr>
          <a:xfrm rot="8022189">
            <a:off x="408546" y="2794043"/>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 name="Title 1">
            <a:extLst>
              <a:ext uri="{FF2B5EF4-FFF2-40B4-BE49-F238E27FC236}">
                <a16:creationId xmlns:a16="http://schemas.microsoft.com/office/drawing/2014/main" id="{760B04F7-B0B1-4F91-B549-742A708937C4}"/>
              </a:ext>
            </a:extLst>
          </p:cNvPr>
          <p:cNvSpPr>
            <a:spLocks noGrp="1"/>
          </p:cNvSpPr>
          <p:nvPr>
            <p:ph type="title"/>
          </p:nvPr>
        </p:nvSpPr>
        <p:spPr/>
        <p:txBody>
          <a:bodyPr>
            <a:normAutofit fontScale="90000"/>
          </a:bodyPr>
          <a:lstStyle/>
          <a:p>
            <a:r>
              <a:rPr lang="pt-PT" dirty="0"/>
              <a:t>Exercício teórico: como participar</a:t>
            </a:r>
          </a:p>
        </p:txBody>
      </p:sp>
      <p:sp>
        <p:nvSpPr>
          <p:cNvPr id="4" name="Date Placeholder 3">
            <a:extLst>
              <a:ext uri="{FF2B5EF4-FFF2-40B4-BE49-F238E27FC236}">
                <a16:creationId xmlns:a16="http://schemas.microsoft.com/office/drawing/2014/main" id="{E9D21762-1AC0-47DD-BF09-9B5B4DE1A823}"/>
              </a:ext>
            </a:extLst>
          </p:cNvPr>
          <p:cNvSpPr>
            <a:spLocks noGrp="1"/>
          </p:cNvSpPr>
          <p:nvPr>
            <p:ph type="dt" sz="half" idx="10"/>
          </p:nvPr>
        </p:nvSpPr>
        <p:spPr>
          <a:xfrm>
            <a:off x="5442791" y="6675437"/>
            <a:ext cx="3769418" cy="365125"/>
          </a:xfrm>
        </p:spPr>
        <p:txBody>
          <a:bodyPr/>
          <a:lstStyle/>
          <a:p>
            <a:r>
              <a:rPr lang="pt-PT" dirty="0"/>
              <a:t>13 </a:t>
            </a:r>
            <a:r>
              <a:rPr lang="pt-PT" dirty="0">
                <a:solidFill>
                  <a:prstClr val="white"/>
                </a:solidFill>
              </a:rPr>
              <a:t>de Dezembro de 2020</a:t>
            </a:r>
            <a:endParaRPr lang="pt-PT" dirty="0"/>
          </a:p>
          <a:p>
            <a:endParaRPr lang="pt-PT" dirty="0"/>
          </a:p>
        </p:txBody>
      </p:sp>
      <p:sp>
        <p:nvSpPr>
          <p:cNvPr id="182" name="Rectangle 181">
            <a:extLst>
              <a:ext uri="{FF2B5EF4-FFF2-40B4-BE49-F238E27FC236}">
                <a16:creationId xmlns:a16="http://schemas.microsoft.com/office/drawing/2014/main" id="{67744F97-E788-4F04-8EA4-6A6ED13C2739}"/>
              </a:ext>
            </a:extLst>
          </p:cNvPr>
          <p:cNvSpPr/>
          <p:nvPr/>
        </p:nvSpPr>
        <p:spPr>
          <a:xfrm>
            <a:off x="7848544" y="591382"/>
            <a:ext cx="4360193" cy="6049957"/>
          </a:xfrm>
          <a:prstGeom prst="rect">
            <a:avLst/>
          </a:prstGeom>
          <a:solidFill>
            <a:schemeClr val="tx2"/>
          </a:solidFill>
        </p:spPr>
        <p:txBody>
          <a:bodyPr wrap="square">
            <a:noAutofit/>
          </a:bodyPr>
          <a:lstStyle/>
          <a:p>
            <a:pPr algn="ctr"/>
            <a:endParaRPr lang="pt-PT" sz="2400" dirty="0">
              <a:solidFill>
                <a:schemeClr val="bg1"/>
              </a:solidFill>
            </a:endParaRPr>
          </a:p>
          <a:p>
            <a:pPr algn="ctr">
              <a:buClr>
                <a:srgbClr val="FFFFFF"/>
              </a:buClr>
              <a:buSzPts val="2400"/>
            </a:pPr>
            <a:r>
              <a:rPr lang="pt-PT" sz="2400" dirty="0">
                <a:solidFill>
                  <a:srgbClr val="FFFFFF"/>
                </a:solidFill>
                <a:cs typeface="Arial"/>
              </a:rPr>
              <a:t>Este é um exercício fechado, concebido apenas para si.</a:t>
            </a:r>
            <a:endParaRPr lang="pt-PT" sz="2400" dirty="0">
              <a:cs typeface="Arial"/>
            </a:endParaRPr>
          </a:p>
          <a:p>
            <a:pPr lvl="0" algn="ctr">
              <a:buClr>
                <a:srgbClr val="FFFFFF"/>
              </a:buClr>
              <a:buSzPts val="2400"/>
            </a:pPr>
            <a:endParaRPr lang="pt-PT" sz="2400" dirty="0">
              <a:solidFill>
                <a:srgbClr val="FFFFFF"/>
              </a:solidFill>
            </a:endParaRPr>
          </a:p>
          <a:p>
            <a:pPr lvl="0" algn="ctr">
              <a:buClr>
                <a:srgbClr val="FFFFFF"/>
              </a:buClr>
              <a:buSzPts val="2400"/>
            </a:pPr>
            <a:r>
              <a:rPr lang="pt-PT" sz="2400" dirty="0">
                <a:solidFill>
                  <a:srgbClr val="FFFFFF"/>
                </a:solidFill>
                <a:ea typeface="Arial"/>
                <a:cs typeface="Arial"/>
                <a:sym typeface="Arial"/>
              </a:rPr>
              <a:t>Pode decidir omitir um diapositivo ou acrescentar outro</a:t>
            </a:r>
            <a:endParaRPr lang="pt-PT" sz="1400" dirty="0">
              <a:solidFill>
                <a:srgbClr val="000000"/>
              </a:solidFill>
              <a:ea typeface="Arial"/>
              <a:cs typeface="Arial"/>
              <a:sym typeface="Arial"/>
            </a:endParaRPr>
          </a:p>
          <a:p>
            <a:pPr lvl="0" algn="ctr">
              <a:buClr>
                <a:srgbClr val="000000"/>
              </a:buClr>
              <a:buSzPts val="2400"/>
            </a:pPr>
            <a:endParaRPr lang="pt-PT" sz="2400" dirty="0">
              <a:solidFill>
                <a:srgbClr val="FFFFFF"/>
              </a:solidFill>
              <a:ea typeface="Arial"/>
              <a:cs typeface="Arial"/>
              <a:sym typeface="Arial"/>
            </a:endParaRPr>
          </a:p>
          <a:p>
            <a:pPr algn="ctr">
              <a:buClr>
                <a:srgbClr val="FFFFFF"/>
              </a:buClr>
              <a:buSzPts val="2400"/>
            </a:pPr>
            <a:r>
              <a:rPr lang="pt-PT" sz="2400" dirty="0">
                <a:solidFill>
                  <a:srgbClr val="FFFFFF"/>
                </a:solidFill>
                <a:ea typeface="Arial"/>
                <a:cs typeface="Arial"/>
                <a:sym typeface="Arial"/>
              </a:rPr>
              <a:t>Isto ajudará a orientá-lo numa série de discussões centradas em diferentes cenários para a vacina contra a </a:t>
            </a:r>
            <a:r>
              <a:rPr lang="pt-PT" sz="2400" dirty="0">
                <a:solidFill>
                  <a:schemeClr val="bg1"/>
                </a:solidFill>
              </a:rPr>
              <a:t>COVID-19</a:t>
            </a:r>
            <a:endParaRPr lang="pt-PT" sz="2400" dirty="0">
              <a:solidFill>
                <a:schemeClr val="bg1"/>
              </a:solidFill>
              <a:sym typeface="Arial"/>
            </a:endParaRPr>
          </a:p>
          <a:p>
            <a:pPr lvl="0" algn="ctr">
              <a:buClr>
                <a:srgbClr val="FFFFFF"/>
              </a:buClr>
              <a:buSzPts val="3600"/>
            </a:pPr>
            <a:endParaRPr lang="pt-PT" sz="3600" b="1" dirty="0">
              <a:solidFill>
                <a:srgbClr val="FFFFFF"/>
              </a:solidFill>
              <a:ea typeface="Arial"/>
              <a:cs typeface="Arial"/>
              <a:sym typeface="Arial"/>
            </a:endParaRPr>
          </a:p>
          <a:p>
            <a:pPr marL="12700" marR="5080" indent="269875" algn="ctr">
              <a:lnSpc>
                <a:spcPts val="3810"/>
              </a:lnSpc>
              <a:spcBef>
                <a:spcPts val="250"/>
              </a:spcBef>
            </a:pPr>
            <a:r>
              <a:rPr lang="pt-PT" sz="3600" b="1" spc="-55" dirty="0">
                <a:solidFill>
                  <a:srgbClr val="FFFFFF"/>
                </a:solidFill>
                <a:cs typeface="Arial"/>
              </a:rPr>
              <a:t>Estamos todos aqui para aprender</a:t>
            </a:r>
            <a:endParaRPr lang="pt-PT" sz="3600" dirty="0">
              <a:cs typeface="Arial"/>
            </a:endParaRPr>
          </a:p>
        </p:txBody>
      </p:sp>
      <p:sp>
        <p:nvSpPr>
          <p:cNvPr id="136" name="Freeform: Shape 59">
            <a:extLst>
              <a:ext uri="{FF2B5EF4-FFF2-40B4-BE49-F238E27FC236}">
                <a16:creationId xmlns:a16="http://schemas.microsoft.com/office/drawing/2014/main" id="{9ADF7D14-639B-664A-8CB8-3B46EFA91E8C}"/>
              </a:ext>
            </a:extLst>
          </p:cNvPr>
          <p:cNvSpPr/>
          <p:nvPr/>
        </p:nvSpPr>
        <p:spPr>
          <a:xfrm>
            <a:off x="2675359"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12700" marR="5080">
              <a:lnSpc>
                <a:spcPts val="1900"/>
              </a:lnSpc>
              <a:spcBef>
                <a:spcPts val="380"/>
              </a:spcBef>
            </a:pPr>
            <a:r>
              <a:rPr lang="pt-PT" sz="2000" b="1" spc="-25" dirty="0">
                <a:solidFill>
                  <a:srgbClr val="FFFFFF"/>
                </a:solidFill>
                <a:cs typeface="Arial"/>
              </a:rPr>
              <a:t>Balanço facilitado</a:t>
            </a:r>
            <a:endParaRPr lang="pt-PT" sz="2000" dirty="0">
              <a:cs typeface="Arial"/>
            </a:endParaRPr>
          </a:p>
        </p:txBody>
      </p:sp>
      <p:sp>
        <p:nvSpPr>
          <p:cNvPr id="137" name="Freeform: Shape 60">
            <a:extLst>
              <a:ext uri="{FF2B5EF4-FFF2-40B4-BE49-F238E27FC236}">
                <a16:creationId xmlns:a16="http://schemas.microsoft.com/office/drawing/2014/main" id="{814E41E1-4D96-094B-AA6C-E6F35C6067F3}"/>
              </a:ext>
            </a:extLst>
          </p:cNvPr>
          <p:cNvSpPr/>
          <p:nvPr/>
        </p:nvSpPr>
        <p:spPr>
          <a:xfrm>
            <a:off x="4873320" y="4621698"/>
            <a:ext cx="2960954"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12700" marR="5080" indent="124460" algn="ctr">
              <a:lnSpc>
                <a:spcPts val="1900"/>
              </a:lnSpc>
              <a:spcBef>
                <a:spcPts val="380"/>
              </a:spcBef>
            </a:pPr>
            <a:r>
              <a:rPr lang="pt-PT" sz="2000" b="1" spc="-25" dirty="0">
                <a:solidFill>
                  <a:srgbClr val="FFFFFF"/>
                </a:solidFill>
                <a:cs typeface="Arial"/>
              </a:rPr>
              <a:t>Planeamento da ação</a:t>
            </a:r>
            <a:endParaRPr lang="pt-PT" sz="2000" dirty="0">
              <a:cs typeface="Arial"/>
            </a:endParaRPr>
          </a:p>
        </p:txBody>
      </p:sp>
      <p:sp>
        <p:nvSpPr>
          <p:cNvPr id="138" name="Freeform: Shape 11">
            <a:extLst>
              <a:ext uri="{FF2B5EF4-FFF2-40B4-BE49-F238E27FC236}">
                <a16:creationId xmlns:a16="http://schemas.microsoft.com/office/drawing/2014/main" id="{DF23B482-7284-3B49-856D-432C8DC65B8E}"/>
              </a:ext>
            </a:extLst>
          </p:cNvPr>
          <p:cNvSpPr/>
          <p:nvPr/>
        </p:nvSpPr>
        <p:spPr>
          <a:xfrm>
            <a:off x="464776" y="2856325"/>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lvl="0" algn="ctr" defTabSz="311150">
              <a:lnSpc>
                <a:spcPct val="90000"/>
              </a:lnSpc>
              <a:spcBef>
                <a:spcPct val="0"/>
              </a:spcBef>
              <a:spcAft>
                <a:spcPct val="35000"/>
              </a:spcAft>
            </a:pPr>
            <a:r>
              <a:rPr lang="pt-PT" sz="2000" spc="-5" dirty="0">
                <a:cs typeface="Arial"/>
              </a:rPr>
              <a:t>Perguntas  </a:t>
            </a:r>
            <a:r>
              <a:rPr lang="pt-PT" sz="2000" dirty="0">
                <a:cs typeface="Arial"/>
              </a:rPr>
              <a:t>e       </a:t>
            </a:r>
            <a:r>
              <a:rPr lang="pt-PT" sz="2000" spc="5" dirty="0">
                <a:cs typeface="Arial"/>
              </a:rPr>
              <a:t>Di</a:t>
            </a:r>
            <a:r>
              <a:rPr lang="pt-PT" sz="2000" dirty="0">
                <a:cs typeface="Arial"/>
              </a:rPr>
              <a:t>scussão</a:t>
            </a:r>
            <a:r>
              <a:rPr lang="en-US" sz="2000" kern="1200" dirty="0"/>
              <a:t>(4)</a:t>
            </a:r>
          </a:p>
        </p:txBody>
      </p:sp>
      <p:grpSp>
        <p:nvGrpSpPr>
          <p:cNvPr id="139" name="Group 138">
            <a:extLst>
              <a:ext uri="{FF2B5EF4-FFF2-40B4-BE49-F238E27FC236}">
                <a16:creationId xmlns:a16="http://schemas.microsoft.com/office/drawing/2014/main" id="{2055B020-E852-6C47-8185-224936141601}"/>
              </a:ext>
            </a:extLst>
          </p:cNvPr>
          <p:cNvGrpSpPr/>
          <p:nvPr/>
        </p:nvGrpSpPr>
        <p:grpSpPr>
          <a:xfrm>
            <a:off x="2242557" y="2816945"/>
            <a:ext cx="1738794" cy="1644635"/>
            <a:chOff x="3629642" y="2681200"/>
            <a:chExt cx="1738794" cy="1644635"/>
          </a:xfrm>
        </p:grpSpPr>
        <p:sp>
          <p:nvSpPr>
            <p:cNvPr id="158" name="Teardrop 157">
              <a:extLst>
                <a:ext uri="{FF2B5EF4-FFF2-40B4-BE49-F238E27FC236}">
                  <a16:creationId xmlns:a16="http://schemas.microsoft.com/office/drawing/2014/main" id="{F8CFC4A8-48BB-3641-8DB3-840DF53ABFD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9" name="Freeform: Shape 15">
              <a:extLst>
                <a:ext uri="{FF2B5EF4-FFF2-40B4-BE49-F238E27FC236}">
                  <a16:creationId xmlns:a16="http://schemas.microsoft.com/office/drawing/2014/main" id="{7DC48AB0-475B-DE48-B04C-6C087475CF84}"/>
                </a:ext>
              </a:extLst>
            </p:cNvPr>
            <p:cNvSpPr/>
            <p:nvPr/>
          </p:nvSpPr>
          <p:spPr>
            <a:xfrm>
              <a:off x="3679099" y="2760846"/>
              <a:ext cx="1689337" cy="1504670"/>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algn="ctr" defTabSz="311150">
                <a:lnSpc>
                  <a:spcPct val="90000"/>
                </a:lnSpc>
                <a:spcBef>
                  <a:spcPct val="0"/>
                </a:spcBef>
                <a:spcAft>
                  <a:spcPct val="35000"/>
                </a:spcAft>
              </a:pPr>
              <a:r>
                <a:rPr lang="pt-PT" sz="2000" b="1" spc="-30" dirty="0">
                  <a:cs typeface="Arial"/>
                </a:rPr>
                <a:t>Atualização do cenário</a:t>
              </a:r>
              <a:endParaRPr lang="pt-PT" sz="2000" dirty="0">
                <a:cs typeface="Arial"/>
              </a:endParaRPr>
            </a:p>
            <a:p>
              <a:pPr marL="0" lvl="0" indent="0" algn="ctr" defTabSz="311150">
                <a:lnSpc>
                  <a:spcPct val="90000"/>
                </a:lnSpc>
                <a:spcBef>
                  <a:spcPct val="0"/>
                </a:spcBef>
                <a:spcAft>
                  <a:spcPct val="35000"/>
                </a:spcAft>
                <a:buNone/>
              </a:pPr>
              <a:r>
                <a:rPr lang="en-US" sz="2000" b="1" kern="1200" dirty="0"/>
                <a:t>4</a:t>
              </a:r>
            </a:p>
          </p:txBody>
        </p:sp>
      </p:grpSp>
      <p:grpSp>
        <p:nvGrpSpPr>
          <p:cNvPr id="140" name="Group 139">
            <a:extLst>
              <a:ext uri="{FF2B5EF4-FFF2-40B4-BE49-F238E27FC236}">
                <a16:creationId xmlns:a16="http://schemas.microsoft.com/office/drawing/2014/main" id="{D2C87D2B-D50A-7D4A-9679-1C5A7045F57D}"/>
              </a:ext>
            </a:extLst>
          </p:cNvPr>
          <p:cNvGrpSpPr/>
          <p:nvPr/>
        </p:nvGrpSpPr>
        <p:grpSpPr>
          <a:xfrm>
            <a:off x="4036923" y="2817024"/>
            <a:ext cx="1644635" cy="1644635"/>
            <a:chOff x="5191292" y="2681279"/>
            <a:chExt cx="1644635" cy="1644635"/>
          </a:xfrm>
        </p:grpSpPr>
        <p:sp>
          <p:nvSpPr>
            <p:cNvPr id="156" name="Teardrop 155">
              <a:extLst>
                <a:ext uri="{FF2B5EF4-FFF2-40B4-BE49-F238E27FC236}">
                  <a16:creationId xmlns:a16="http://schemas.microsoft.com/office/drawing/2014/main" id="{FE73E9C8-6FF6-034D-937B-FB81777EEC78}"/>
                </a:ext>
              </a:extLst>
            </p:cNvPr>
            <p:cNvSpPr/>
            <p:nvPr/>
          </p:nvSpPr>
          <p:spPr>
            <a:xfrm rot="13592100">
              <a:off x="5191292" y="2681279"/>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7" name="Freeform: Shape 29">
              <a:extLst>
                <a:ext uri="{FF2B5EF4-FFF2-40B4-BE49-F238E27FC236}">
                  <a16:creationId xmlns:a16="http://schemas.microsoft.com/office/drawing/2014/main" id="{FC2D4428-7B7B-624C-8D3F-3AFD46E7AB53}"/>
                </a:ext>
              </a:extLst>
            </p:cNvPr>
            <p:cNvSpPr/>
            <p:nvPr/>
          </p:nvSpPr>
          <p:spPr>
            <a:xfrm>
              <a:off x="5246263"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8" tIns="101086" rIns="101284" bIns="101086" numCol="1" spcCol="1270" anchor="ctr" anchorCtr="0">
              <a:noAutofit/>
            </a:bodyPr>
            <a:lstStyle/>
            <a:p>
              <a:pPr lvl="0" algn="ctr" defTabSz="311150">
                <a:lnSpc>
                  <a:spcPct val="90000"/>
                </a:lnSpc>
                <a:spcBef>
                  <a:spcPct val="0"/>
                </a:spcBef>
                <a:spcAft>
                  <a:spcPct val="35000"/>
                </a:spcAft>
              </a:pPr>
              <a:r>
                <a:rPr lang="pt-PT" sz="2000" spc="-5" dirty="0">
                  <a:cs typeface="Arial"/>
                </a:rPr>
                <a:t>Perguntas  </a:t>
              </a:r>
              <a:r>
                <a:rPr lang="pt-PT" sz="2000" dirty="0">
                  <a:cs typeface="Arial"/>
                </a:rPr>
                <a:t>e       </a:t>
              </a:r>
              <a:r>
                <a:rPr lang="pt-PT" sz="2000" spc="5" dirty="0">
                  <a:cs typeface="Arial"/>
                </a:rPr>
                <a:t>Di</a:t>
              </a:r>
              <a:r>
                <a:rPr lang="pt-PT" sz="2000" dirty="0">
                  <a:cs typeface="Arial"/>
                </a:rPr>
                <a:t>scussão </a:t>
              </a:r>
              <a:r>
                <a:rPr lang="en-US" sz="2000" kern="1200" dirty="0"/>
                <a:t>(3)</a:t>
              </a:r>
            </a:p>
          </p:txBody>
        </p:sp>
      </p:grpSp>
      <p:grpSp>
        <p:nvGrpSpPr>
          <p:cNvPr id="141" name="Group 140">
            <a:extLst>
              <a:ext uri="{FF2B5EF4-FFF2-40B4-BE49-F238E27FC236}">
                <a16:creationId xmlns:a16="http://schemas.microsoft.com/office/drawing/2014/main" id="{BF61C5E5-1DA1-884C-8CDC-7013D9E646C0}"/>
              </a:ext>
            </a:extLst>
          </p:cNvPr>
          <p:cNvGrpSpPr/>
          <p:nvPr/>
        </p:nvGrpSpPr>
        <p:grpSpPr>
          <a:xfrm>
            <a:off x="5850069" y="2809085"/>
            <a:ext cx="1644635" cy="1644635"/>
            <a:chOff x="3629642" y="2681200"/>
            <a:chExt cx="1644635" cy="1644635"/>
          </a:xfrm>
        </p:grpSpPr>
        <p:sp>
          <p:nvSpPr>
            <p:cNvPr id="154" name="Teardrop 153">
              <a:extLst>
                <a:ext uri="{FF2B5EF4-FFF2-40B4-BE49-F238E27FC236}">
                  <a16:creationId xmlns:a16="http://schemas.microsoft.com/office/drawing/2014/main" id="{CBB87E28-BCA7-1440-99B8-2ABBA1DB82E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5" name="Freeform: Shape 47">
              <a:extLst>
                <a:ext uri="{FF2B5EF4-FFF2-40B4-BE49-F238E27FC236}">
                  <a16:creationId xmlns:a16="http://schemas.microsoft.com/office/drawing/2014/main" id="{67AA09DB-BF9A-034C-9505-A8E520311841}"/>
                </a:ext>
              </a:extLst>
            </p:cNvPr>
            <p:cNvSpPr/>
            <p:nvPr/>
          </p:nvSpPr>
          <p:spPr>
            <a:xfrm>
              <a:off x="3679099" y="2730618"/>
              <a:ext cx="1577995"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algn="ctr" defTabSz="311150">
                <a:lnSpc>
                  <a:spcPct val="90000"/>
                </a:lnSpc>
                <a:spcBef>
                  <a:spcPct val="0"/>
                </a:spcBef>
                <a:spcAft>
                  <a:spcPct val="35000"/>
                </a:spcAft>
              </a:pPr>
              <a:r>
                <a:rPr lang="pt-PT" sz="2000" b="1" spc="-30" dirty="0">
                  <a:cs typeface="Arial"/>
                </a:rPr>
                <a:t>Atualização do cenário</a:t>
              </a:r>
              <a:endParaRPr lang="pt-PT" sz="2000" dirty="0">
                <a:cs typeface="Arial"/>
              </a:endParaRPr>
            </a:p>
            <a:p>
              <a:pPr marL="0" lvl="0" indent="0" algn="ctr" defTabSz="311150">
                <a:lnSpc>
                  <a:spcPct val="90000"/>
                </a:lnSpc>
                <a:spcBef>
                  <a:spcPct val="0"/>
                </a:spcBef>
                <a:spcAft>
                  <a:spcPct val="35000"/>
                </a:spcAft>
                <a:buNone/>
              </a:pPr>
              <a:r>
                <a:rPr lang="en-US" sz="2000" b="1" kern="1200" dirty="0"/>
                <a:t>3</a:t>
              </a:r>
            </a:p>
          </p:txBody>
        </p:sp>
      </p:grpSp>
      <p:grpSp>
        <p:nvGrpSpPr>
          <p:cNvPr id="142" name="Group 141">
            <a:extLst>
              <a:ext uri="{FF2B5EF4-FFF2-40B4-BE49-F238E27FC236}">
                <a16:creationId xmlns:a16="http://schemas.microsoft.com/office/drawing/2014/main" id="{07149D95-D330-BE43-AB5F-BA5928539564}"/>
              </a:ext>
            </a:extLst>
          </p:cNvPr>
          <p:cNvGrpSpPr/>
          <p:nvPr/>
        </p:nvGrpSpPr>
        <p:grpSpPr>
          <a:xfrm>
            <a:off x="5833736" y="985391"/>
            <a:ext cx="1644635" cy="1644635"/>
            <a:chOff x="5262835" y="846236"/>
            <a:chExt cx="1644635" cy="1644635"/>
          </a:xfrm>
        </p:grpSpPr>
        <p:sp>
          <p:nvSpPr>
            <p:cNvPr id="152" name="Teardrop 151">
              <a:extLst>
                <a:ext uri="{FF2B5EF4-FFF2-40B4-BE49-F238E27FC236}">
                  <a16:creationId xmlns:a16="http://schemas.microsoft.com/office/drawing/2014/main" id="{FF17A8E7-47C9-654F-9341-F9E8C80C4EC3}"/>
                </a:ext>
              </a:extLst>
            </p:cNvPr>
            <p:cNvSpPr/>
            <p:nvPr/>
          </p:nvSpPr>
          <p:spPr>
            <a:xfrm rot="8156363">
              <a:off x="5262835" y="846236"/>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 name="Freeform: Shape 31">
              <a:extLst>
                <a:ext uri="{FF2B5EF4-FFF2-40B4-BE49-F238E27FC236}">
                  <a16:creationId xmlns:a16="http://schemas.microsoft.com/office/drawing/2014/main" id="{1CCBC2DB-F8CD-E942-900B-3D682A4DB77B}"/>
                </a:ext>
              </a:extLst>
            </p:cNvPr>
            <p:cNvSpPr/>
            <p:nvPr/>
          </p:nvSpPr>
          <p:spPr>
            <a:xfrm>
              <a:off x="5317806" y="901250"/>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12700" marR="5080" indent="-635" algn="ctr">
                <a:lnSpc>
                  <a:spcPts val="1900"/>
                </a:lnSpc>
                <a:spcBef>
                  <a:spcPts val="380"/>
                </a:spcBef>
              </a:pPr>
              <a:r>
                <a:rPr lang="pt-PT" sz="2000" spc="-5" dirty="0">
                  <a:cs typeface="Arial"/>
                </a:rPr>
                <a:t>Perguntas  </a:t>
              </a:r>
              <a:r>
                <a:rPr lang="pt-PT" sz="2000" dirty="0">
                  <a:cs typeface="Arial"/>
                </a:rPr>
                <a:t>e       </a:t>
              </a:r>
              <a:r>
                <a:rPr lang="pt-PT" sz="2000" spc="5" dirty="0">
                  <a:cs typeface="Arial"/>
                </a:rPr>
                <a:t>Di</a:t>
              </a:r>
              <a:r>
                <a:rPr lang="pt-PT" sz="2000" dirty="0">
                  <a:cs typeface="Arial"/>
                </a:rPr>
                <a:t>scussão </a:t>
              </a:r>
              <a:r>
                <a:rPr lang="pt-PT" sz="2000" spc="-15" dirty="0">
                  <a:cs typeface="Arial"/>
                </a:rPr>
                <a:t>(2)</a:t>
              </a:r>
              <a:endParaRPr lang="pt-PT" sz="2000" dirty="0">
                <a:cs typeface="Arial"/>
              </a:endParaRPr>
            </a:p>
          </p:txBody>
        </p:sp>
      </p:grpSp>
      <p:grpSp>
        <p:nvGrpSpPr>
          <p:cNvPr id="143" name="Group 142">
            <a:extLst>
              <a:ext uri="{FF2B5EF4-FFF2-40B4-BE49-F238E27FC236}">
                <a16:creationId xmlns:a16="http://schemas.microsoft.com/office/drawing/2014/main" id="{CEA16603-5D8B-A94D-B721-4A509CC81A8E}"/>
              </a:ext>
            </a:extLst>
          </p:cNvPr>
          <p:cNvGrpSpPr/>
          <p:nvPr/>
        </p:nvGrpSpPr>
        <p:grpSpPr>
          <a:xfrm>
            <a:off x="4025264" y="926360"/>
            <a:ext cx="1711308" cy="1644635"/>
            <a:chOff x="3549197" y="787205"/>
            <a:chExt cx="1711308" cy="1644635"/>
          </a:xfrm>
        </p:grpSpPr>
        <p:sp>
          <p:nvSpPr>
            <p:cNvPr id="150" name="Teardrop 149">
              <a:extLst>
                <a:ext uri="{FF2B5EF4-FFF2-40B4-BE49-F238E27FC236}">
                  <a16:creationId xmlns:a16="http://schemas.microsoft.com/office/drawing/2014/main" id="{AE04D2DA-E756-5342-93B1-6424ABBA12CC}"/>
                </a:ext>
              </a:extLst>
            </p:cNvPr>
            <p:cNvSpPr/>
            <p:nvPr/>
          </p:nvSpPr>
          <p:spPr>
            <a:xfrm rot="2700000">
              <a:off x="3549197"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1" name="Freeform: Shape 33">
              <a:extLst>
                <a:ext uri="{FF2B5EF4-FFF2-40B4-BE49-F238E27FC236}">
                  <a16:creationId xmlns:a16="http://schemas.microsoft.com/office/drawing/2014/main" id="{D0A253C1-2134-7E41-88A6-3D8863319798}"/>
                </a:ext>
              </a:extLst>
            </p:cNvPr>
            <p:cNvSpPr/>
            <p:nvPr/>
          </p:nvSpPr>
          <p:spPr>
            <a:xfrm>
              <a:off x="3604165" y="842219"/>
              <a:ext cx="1656340"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algn="ctr" defTabSz="311150">
                <a:lnSpc>
                  <a:spcPct val="90000"/>
                </a:lnSpc>
                <a:spcBef>
                  <a:spcPct val="0"/>
                </a:spcBef>
                <a:spcAft>
                  <a:spcPct val="35000"/>
                </a:spcAft>
              </a:pPr>
              <a:r>
                <a:rPr lang="pt-PT" sz="2000" b="1" spc="-30" dirty="0">
                  <a:cs typeface="Arial"/>
                </a:rPr>
                <a:t>Atualização do cenário</a:t>
              </a:r>
              <a:endParaRPr lang="pt-PT" sz="2000" dirty="0">
                <a:cs typeface="Arial"/>
              </a:endParaRPr>
            </a:p>
            <a:p>
              <a:pPr marL="0" lvl="0" indent="0" algn="ctr" defTabSz="311150">
                <a:lnSpc>
                  <a:spcPct val="90000"/>
                </a:lnSpc>
                <a:spcBef>
                  <a:spcPct val="0"/>
                </a:spcBef>
                <a:spcAft>
                  <a:spcPct val="35000"/>
                </a:spcAft>
                <a:buNone/>
              </a:pPr>
              <a:r>
                <a:rPr lang="en-US" sz="2000" b="1" kern="1200" dirty="0"/>
                <a:t>2</a:t>
              </a:r>
            </a:p>
          </p:txBody>
        </p:sp>
      </p:grpSp>
      <p:grpSp>
        <p:nvGrpSpPr>
          <p:cNvPr id="144" name="Group 143">
            <a:extLst>
              <a:ext uri="{FF2B5EF4-FFF2-40B4-BE49-F238E27FC236}">
                <a16:creationId xmlns:a16="http://schemas.microsoft.com/office/drawing/2014/main" id="{35098FDA-24BE-D842-9BE0-F065FAA12BA0}"/>
              </a:ext>
            </a:extLst>
          </p:cNvPr>
          <p:cNvGrpSpPr/>
          <p:nvPr/>
        </p:nvGrpSpPr>
        <p:grpSpPr>
          <a:xfrm>
            <a:off x="2223328" y="926360"/>
            <a:ext cx="1644635" cy="1644635"/>
            <a:chOff x="1849662" y="787205"/>
            <a:chExt cx="1644635" cy="1644635"/>
          </a:xfrm>
        </p:grpSpPr>
        <p:sp>
          <p:nvSpPr>
            <p:cNvPr id="148" name="Teardrop 147">
              <a:extLst>
                <a:ext uri="{FF2B5EF4-FFF2-40B4-BE49-F238E27FC236}">
                  <a16:creationId xmlns:a16="http://schemas.microsoft.com/office/drawing/2014/main" id="{1AF1FECD-BBA7-9042-9561-EB2067397285}"/>
                </a:ext>
              </a:extLst>
            </p:cNvPr>
            <p:cNvSpPr/>
            <p:nvPr/>
          </p:nvSpPr>
          <p:spPr>
            <a:xfrm rot="2700000">
              <a:off x="1849662" y="787205"/>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9" name="Freeform: Shape 36">
              <a:extLst>
                <a:ext uri="{FF2B5EF4-FFF2-40B4-BE49-F238E27FC236}">
                  <a16:creationId xmlns:a16="http://schemas.microsoft.com/office/drawing/2014/main" id="{64B3F73E-9DE4-B04D-9DCF-733F2F7072E4}"/>
                </a:ext>
              </a:extLst>
            </p:cNvPr>
            <p:cNvSpPr/>
            <p:nvPr/>
          </p:nvSpPr>
          <p:spPr>
            <a:xfrm>
              <a:off x="1904631"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5" tIns="101086" rIns="100487" bIns="101086" numCol="1" spcCol="1270" anchor="ctr" anchorCtr="0">
              <a:noAutofit/>
            </a:bodyPr>
            <a:lstStyle/>
            <a:p>
              <a:pPr marL="12700" marR="5080" indent="-635" algn="ctr">
                <a:lnSpc>
                  <a:spcPts val="1900"/>
                </a:lnSpc>
                <a:spcBef>
                  <a:spcPts val="380"/>
                </a:spcBef>
              </a:pPr>
              <a:r>
                <a:rPr lang="pt-PT" sz="2000" spc="-5" dirty="0">
                  <a:cs typeface="Arial"/>
                </a:rPr>
                <a:t>Perguntas  </a:t>
              </a:r>
              <a:r>
                <a:rPr lang="pt-PT" sz="2000" dirty="0">
                  <a:cs typeface="Arial"/>
                </a:rPr>
                <a:t>e       </a:t>
              </a:r>
              <a:r>
                <a:rPr lang="pt-PT" sz="2000" spc="5" dirty="0">
                  <a:cs typeface="Arial"/>
                </a:rPr>
                <a:t>Di</a:t>
              </a:r>
              <a:r>
                <a:rPr lang="pt-PT" sz="2000" dirty="0">
                  <a:cs typeface="Arial"/>
                </a:rPr>
                <a:t>scussão</a:t>
              </a:r>
            </a:p>
            <a:p>
              <a:pPr marL="12700" marR="5080" indent="-635" algn="ctr">
                <a:lnSpc>
                  <a:spcPts val="1900"/>
                </a:lnSpc>
                <a:spcBef>
                  <a:spcPts val="380"/>
                </a:spcBef>
              </a:pPr>
              <a:r>
                <a:rPr lang="pt-PT" sz="2000" spc="-15" dirty="0">
                  <a:cs typeface="Arial"/>
                </a:rPr>
                <a:t>(1)</a:t>
              </a:r>
              <a:endParaRPr lang="pt-PT" sz="2000" dirty="0">
                <a:cs typeface="Arial"/>
              </a:endParaRPr>
            </a:p>
          </p:txBody>
        </p:sp>
      </p:grpSp>
      <p:grpSp>
        <p:nvGrpSpPr>
          <p:cNvPr id="145" name="Group 144">
            <a:extLst>
              <a:ext uri="{FF2B5EF4-FFF2-40B4-BE49-F238E27FC236}">
                <a16:creationId xmlns:a16="http://schemas.microsoft.com/office/drawing/2014/main" id="{D2928730-EF7E-BB44-8F45-686075B0F348}"/>
              </a:ext>
            </a:extLst>
          </p:cNvPr>
          <p:cNvGrpSpPr/>
          <p:nvPr/>
        </p:nvGrpSpPr>
        <p:grpSpPr>
          <a:xfrm>
            <a:off x="256861" y="926360"/>
            <a:ext cx="1796321" cy="1644635"/>
            <a:chOff x="-1558" y="787205"/>
            <a:chExt cx="1796321" cy="1644635"/>
          </a:xfrm>
        </p:grpSpPr>
        <p:sp>
          <p:nvSpPr>
            <p:cNvPr id="146" name="Teardrop 145">
              <a:extLst>
                <a:ext uri="{FF2B5EF4-FFF2-40B4-BE49-F238E27FC236}">
                  <a16:creationId xmlns:a16="http://schemas.microsoft.com/office/drawing/2014/main" id="{244B595D-8CC9-1744-BBB2-8BCDDFD71CFB}"/>
                </a:ext>
              </a:extLst>
            </p:cNvPr>
            <p:cNvSpPr/>
            <p:nvPr/>
          </p:nvSpPr>
          <p:spPr>
            <a:xfrm rot="2700000">
              <a:off x="150128"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7" name="Freeform: Shape 38">
              <a:extLst>
                <a:ext uri="{FF2B5EF4-FFF2-40B4-BE49-F238E27FC236}">
                  <a16:creationId xmlns:a16="http://schemas.microsoft.com/office/drawing/2014/main" id="{D281536F-D71C-3C49-A870-2CAE77F2537A}"/>
                </a:ext>
              </a:extLst>
            </p:cNvPr>
            <p:cNvSpPr/>
            <p:nvPr/>
          </p:nvSpPr>
          <p:spPr>
            <a:xfrm>
              <a:off x="-1558" y="842219"/>
              <a:ext cx="1741353"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algn="ctr" defTabSz="311150">
                <a:lnSpc>
                  <a:spcPct val="90000"/>
                </a:lnSpc>
                <a:spcBef>
                  <a:spcPct val="0"/>
                </a:spcBef>
                <a:spcAft>
                  <a:spcPct val="35000"/>
                </a:spcAft>
              </a:pPr>
              <a:r>
                <a:rPr lang="pt-PT" sz="2000" b="1" dirty="0">
                  <a:cs typeface="Arial"/>
                </a:rPr>
                <a:t>C</a:t>
              </a:r>
              <a:r>
                <a:rPr lang="pt-PT" sz="2000" b="1" spc="-5" dirty="0">
                  <a:cs typeface="Arial"/>
                </a:rPr>
                <a:t>e</a:t>
              </a:r>
              <a:r>
                <a:rPr lang="pt-PT" sz="2000" b="1" dirty="0">
                  <a:cs typeface="Arial"/>
                </a:rPr>
                <a:t>ná</a:t>
              </a:r>
              <a:r>
                <a:rPr lang="pt-PT" sz="2000" b="1" spc="-5" dirty="0">
                  <a:cs typeface="Arial"/>
                </a:rPr>
                <a:t>r</a:t>
              </a:r>
              <a:r>
                <a:rPr lang="pt-PT" sz="2000" b="1" spc="-10" dirty="0">
                  <a:cs typeface="Arial"/>
                </a:rPr>
                <a:t>i</a:t>
              </a:r>
              <a:r>
                <a:rPr lang="pt-PT" sz="2000" b="1" dirty="0">
                  <a:cs typeface="Arial"/>
                </a:rPr>
                <a:t>o</a:t>
              </a:r>
              <a:endParaRPr lang="pt-PT" sz="2000" dirty="0">
                <a:cs typeface="Arial"/>
              </a:endParaRPr>
            </a:p>
            <a:p>
              <a:pPr marL="0" lvl="0" indent="0" algn="ctr" defTabSz="311150">
                <a:lnSpc>
                  <a:spcPct val="90000"/>
                </a:lnSpc>
                <a:spcBef>
                  <a:spcPct val="0"/>
                </a:spcBef>
                <a:spcAft>
                  <a:spcPct val="35000"/>
                </a:spcAft>
                <a:buNone/>
              </a:pPr>
              <a:r>
                <a:rPr lang="en-US" sz="2000" b="1" kern="1200" dirty="0"/>
                <a:t> 1</a:t>
              </a:r>
            </a:p>
          </p:txBody>
        </p:sp>
      </p:grpSp>
    </p:spTree>
    <p:extLst>
      <p:ext uri="{BB962C8B-B14F-4D97-AF65-F5344CB8AC3E}">
        <p14:creationId xmlns:p14="http://schemas.microsoft.com/office/powerpoint/2010/main" val="1265855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B917-3229-4660-8749-5FF9B65A80DF}"/>
              </a:ext>
            </a:extLst>
          </p:cNvPr>
          <p:cNvSpPr>
            <a:spLocks noGrp="1"/>
          </p:cNvSpPr>
          <p:nvPr>
            <p:ph type="title"/>
          </p:nvPr>
        </p:nvSpPr>
        <p:spPr/>
        <p:txBody>
          <a:bodyPr>
            <a:normAutofit fontScale="90000"/>
          </a:bodyPr>
          <a:lstStyle/>
          <a:p>
            <a:r>
              <a:rPr lang="pt-PT" dirty="0">
                <a:latin typeface="Roboto"/>
                <a:cs typeface="Roboto"/>
              </a:rPr>
              <a:t>Pergunta</a:t>
            </a:r>
            <a:r>
              <a:rPr lang="en-US" dirty="0"/>
              <a:t>s</a:t>
            </a:r>
          </a:p>
        </p:txBody>
      </p:sp>
      <p:sp>
        <p:nvSpPr>
          <p:cNvPr id="4" name="Date Placeholder 3">
            <a:extLst>
              <a:ext uri="{FF2B5EF4-FFF2-40B4-BE49-F238E27FC236}">
                <a16:creationId xmlns:a16="http://schemas.microsoft.com/office/drawing/2014/main" id="{CCA60563-82BF-4B08-B14C-C14FED306855}"/>
              </a:ext>
            </a:extLst>
          </p:cNvPr>
          <p:cNvSpPr>
            <a:spLocks noGrp="1"/>
          </p:cNvSpPr>
          <p:nvPr>
            <p:ph type="dt" sz="half" idx="10"/>
          </p:nvPr>
        </p:nvSpPr>
        <p:spPr/>
        <p:txBody>
          <a:bodyPr/>
          <a:lstStyle/>
          <a:p>
            <a:r>
              <a:rPr lang="en-US" dirty="0"/>
              <a:t>16 de </a:t>
            </a:r>
            <a:r>
              <a:rPr lang="en-US" dirty="0" err="1"/>
              <a:t>Fevereiro</a:t>
            </a:r>
            <a:r>
              <a:rPr lang="en-US" dirty="0"/>
              <a:t> de 2021</a:t>
            </a:r>
          </a:p>
          <a:p>
            <a:endParaRPr lang="en-US" dirty="0"/>
          </a:p>
        </p:txBody>
      </p:sp>
      <p:pic>
        <p:nvPicPr>
          <p:cNvPr id="7" name="Picture 6">
            <a:extLst>
              <a:ext uri="{FF2B5EF4-FFF2-40B4-BE49-F238E27FC236}">
                <a16:creationId xmlns:a16="http://schemas.microsoft.com/office/drawing/2014/main" id="{98436417-AA2B-426E-B5FF-2EF63BBFAA8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497192" y="1478728"/>
            <a:ext cx="3136393" cy="4027544"/>
          </a:xfrm>
          <a:prstGeom prst="rect">
            <a:avLst/>
          </a:prstGeom>
        </p:spPr>
      </p:pic>
      <p:sp>
        <p:nvSpPr>
          <p:cNvPr id="8" name="TextBox 7">
            <a:extLst>
              <a:ext uri="{FF2B5EF4-FFF2-40B4-BE49-F238E27FC236}">
                <a16:creationId xmlns:a16="http://schemas.microsoft.com/office/drawing/2014/main" id="{D904E6CB-1E3F-4FE9-BBE9-86C1A7BC0133}"/>
              </a:ext>
            </a:extLst>
          </p:cNvPr>
          <p:cNvSpPr txBox="1"/>
          <p:nvPr/>
        </p:nvSpPr>
        <p:spPr>
          <a:xfrm>
            <a:off x="174625" y="2016125"/>
            <a:ext cx="6318250" cy="1951816"/>
          </a:xfrm>
          <a:prstGeom prst="rect">
            <a:avLst/>
          </a:prstGeom>
          <a:noFill/>
        </p:spPr>
        <p:txBody>
          <a:bodyPr wrap="square" rtlCol="0">
            <a:spAutoFit/>
          </a:bodyPr>
          <a:lstStyle/>
          <a:p>
            <a:pPr marL="12700" marR="5080" indent="1449070" algn="r">
              <a:lnSpc>
                <a:spcPct val="100000"/>
              </a:lnSpc>
              <a:spcBef>
                <a:spcPts val="100"/>
              </a:spcBef>
            </a:pPr>
            <a:r>
              <a:rPr lang="pt-PT" sz="4000" b="1" spc="-5" dirty="0">
                <a:solidFill>
                  <a:srgbClr val="0070C0"/>
                </a:solidFill>
                <a:latin typeface="Roboto"/>
                <a:cs typeface="Roboto"/>
              </a:rPr>
              <a:t>HÁ PERGUNTAS </a:t>
            </a:r>
          </a:p>
          <a:p>
            <a:pPr marL="12700" marR="5080" indent="1449070" algn="r">
              <a:lnSpc>
                <a:spcPct val="100000"/>
              </a:lnSpc>
              <a:spcBef>
                <a:spcPts val="100"/>
              </a:spcBef>
            </a:pPr>
            <a:r>
              <a:rPr lang="pt-PT" sz="4000" b="1" spc="-5" dirty="0">
                <a:solidFill>
                  <a:srgbClr val="0070C0"/>
                </a:solidFill>
                <a:latin typeface="Roboto"/>
                <a:cs typeface="Roboto"/>
              </a:rPr>
              <a:t>ANTES DE COMEÇARMOS</a:t>
            </a:r>
            <a:endParaRPr lang="pt-PT" sz="4000" dirty="0">
              <a:latin typeface="Roboto"/>
              <a:cs typeface="Roboto"/>
            </a:endParaRPr>
          </a:p>
        </p:txBody>
      </p:sp>
    </p:spTree>
    <p:extLst>
      <p:ext uri="{BB962C8B-B14F-4D97-AF65-F5344CB8AC3E}">
        <p14:creationId xmlns:p14="http://schemas.microsoft.com/office/powerpoint/2010/main" val="2851002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2"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2101372"/>
            <a:ext cx="6096000" cy="2766023"/>
          </a:xfrm>
        </p:spPr>
        <p:txBody>
          <a:bodyPr>
            <a:noAutofit/>
          </a:bodyPr>
          <a:lstStyle/>
          <a:p>
            <a:pPr algn="l"/>
            <a:r>
              <a:rPr lang="en-US" sz="4400" b="1" dirty="0">
                <a:solidFill>
                  <a:schemeClr val="bg1"/>
                </a:solidFill>
              </a:rPr>
              <a:t>NOVO</a:t>
            </a:r>
            <a:br>
              <a:rPr lang="en-US" sz="4400" b="1" dirty="0">
                <a:solidFill>
                  <a:schemeClr val="bg1"/>
                </a:solidFill>
              </a:rPr>
            </a:br>
            <a:r>
              <a:rPr lang="en-US" sz="4400" b="1" dirty="0">
                <a:solidFill>
                  <a:schemeClr val="bg1"/>
                </a:solidFill>
              </a:rPr>
              <a:t>CORONAVÍRUS </a:t>
            </a:r>
            <a:br>
              <a:rPr lang="en-US" sz="4400" b="1" dirty="0">
                <a:solidFill>
                  <a:schemeClr val="bg1"/>
                </a:solidFill>
              </a:rPr>
            </a:br>
            <a:r>
              <a:rPr lang="en-US" sz="4400" b="1" dirty="0">
                <a:solidFill>
                  <a:schemeClr val="bg1"/>
                </a:solidFill>
              </a:rPr>
              <a:t>(COVID-19) </a:t>
            </a:r>
            <a:br>
              <a:rPr lang="en-US" sz="4400" b="1" dirty="0">
                <a:solidFill>
                  <a:schemeClr val="bg1"/>
                </a:solidFill>
              </a:rPr>
            </a:br>
            <a:br>
              <a:rPr lang="en-US" sz="4400" b="1" dirty="0">
                <a:solidFill>
                  <a:schemeClr val="bg1"/>
                </a:solidFill>
                <a:latin typeface="Arial" panose="020B0604020202020204" pitchFamily="34" charset="0"/>
                <a:cs typeface="Arial" panose="020B0604020202020204" pitchFamily="34" charset="0"/>
              </a:rPr>
            </a:br>
            <a:endParaRPr lang="en-US" sz="2000" dirty="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lstStyle/>
          <a:p>
            <a:r>
              <a:rPr lang="en-US" sz="3600" b="1" dirty="0">
                <a:solidFill>
                  <a:srgbClr val="0092CB"/>
                </a:solidFill>
              </a:rPr>
              <a:t>NOME DO PAÍS</a:t>
            </a:r>
            <a:endParaRPr lang="en-US" sz="3600" dirty="0">
              <a:solidFill>
                <a:srgbClr val="0092CB"/>
              </a:solidFill>
            </a:endParaRPr>
          </a:p>
          <a:p>
            <a:r>
              <a:rPr lang="en-US" sz="2000" b="1" dirty="0">
                <a:solidFill>
                  <a:srgbClr val="0092CB"/>
                </a:solidFill>
              </a:rPr>
              <a:t>Data e Local</a:t>
            </a:r>
            <a:endParaRPr lang="en-US" sz="2000" dirty="0">
              <a:solidFill>
                <a:srgbClr val="0092CB"/>
              </a:solidFill>
            </a:endParaRP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4" cstate="email">
            <a:extLst>
              <a:ext uri="{28A0092B-C50C-407E-A947-70E740481C1C}">
                <a14:useLocalDpi xmlns:a14="http://schemas.microsoft.com/office/drawing/2010/main"/>
              </a:ext>
            </a:extLst>
          </a:blip>
          <a:srcRect/>
          <a:stretch/>
        </p:blipFill>
        <p:spPr bwMode="auto">
          <a:xfrm>
            <a:off x="133370" y="6317181"/>
            <a:ext cx="1290701" cy="411425"/>
          </a:xfrm>
          <a:prstGeom prst="rect">
            <a:avLst/>
          </a:prstGeom>
          <a:ln>
            <a:noFill/>
          </a:ln>
          <a:extLst>
            <a:ext uri="{53640926-AAD7-44d8-BBD7-CCE9431645EC}">
              <a14:shadowObscured xmlns:a14="http://schemas.microsoft.com/office/drawing/2010/main" xmlns=""/>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sp>
        <p:nvSpPr>
          <p:cNvPr id="2" name="Rectangle 1">
            <a:extLst>
              <a:ext uri="{FF2B5EF4-FFF2-40B4-BE49-F238E27FC236}">
                <a16:creationId xmlns:a16="http://schemas.microsoft.com/office/drawing/2014/main" id="{44387F8E-568D-4C6A-AF17-B043BD6B6BC8}"/>
              </a:ext>
            </a:extLst>
          </p:cNvPr>
          <p:cNvSpPr/>
          <p:nvPr/>
        </p:nvSpPr>
        <p:spPr>
          <a:xfrm>
            <a:off x="5923219" y="3720323"/>
            <a:ext cx="6096000" cy="1200329"/>
          </a:xfrm>
          <a:prstGeom prst="rect">
            <a:avLst/>
          </a:prstGeom>
        </p:spPr>
        <p:txBody>
          <a:bodyPr>
            <a:spAutoFit/>
          </a:bodyPr>
          <a:lstStyle/>
          <a:p>
            <a:pPr lvl="0" algn="r"/>
            <a:r>
              <a:rPr lang="en-US" sz="2400" b="1" dirty="0">
                <a:solidFill>
                  <a:srgbClr val="D86422"/>
                </a:solidFill>
                <a:latin typeface="Arial" panose="020B0604020202020204" pitchFamily="34" charset="0"/>
                <a:cs typeface="Arial" panose="020B0604020202020204" pitchFamily="34" charset="0"/>
              </a:rPr>
              <a:t>PLANO NACIONAL DE </a:t>
            </a:r>
          </a:p>
          <a:p>
            <a:pPr lvl="0" algn="r"/>
            <a:r>
              <a:rPr lang="en-US" sz="2400" b="1" dirty="0">
                <a:solidFill>
                  <a:srgbClr val="D86422"/>
                </a:solidFill>
                <a:latin typeface="Arial" panose="020B0604020202020204" pitchFamily="34" charset="0"/>
                <a:cs typeface="Arial" panose="020B0604020202020204" pitchFamily="34" charset="0"/>
              </a:rPr>
              <a:t>DISTRIBUIÇÃO DE VACINAS (PNDV)</a:t>
            </a:r>
            <a:br>
              <a:rPr lang="en-US" sz="2400" b="1" dirty="0">
                <a:solidFill>
                  <a:srgbClr val="D86422"/>
                </a:solidFill>
                <a:latin typeface="Arial" panose="020B0604020202020204" pitchFamily="34" charset="0"/>
                <a:cs typeface="Arial" panose="020B0604020202020204" pitchFamily="34" charset="0"/>
              </a:rPr>
            </a:br>
            <a:r>
              <a:rPr lang="en-US" sz="2400" b="1" dirty="0">
                <a:solidFill>
                  <a:srgbClr val="D86422"/>
                </a:solidFill>
                <a:latin typeface="Arial" panose="020B0604020202020204" pitchFamily="34" charset="0"/>
                <a:cs typeface="Arial" panose="020B0604020202020204" pitchFamily="34" charset="0"/>
              </a:rPr>
              <a:t>EXERCÍCIO DE SIMULAÇÃO</a:t>
            </a:r>
            <a:endParaRPr lang="en-US" sz="2400" dirty="0">
              <a:solidFill>
                <a:srgbClr val="D86422"/>
              </a:solidFill>
            </a:endParaRPr>
          </a:p>
        </p:txBody>
      </p:sp>
    </p:spTree>
    <p:extLst>
      <p:ext uri="{BB962C8B-B14F-4D97-AF65-F5344CB8AC3E}">
        <p14:creationId xmlns:p14="http://schemas.microsoft.com/office/powerpoint/2010/main" val="2647748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C723E-43B3-2946-9F71-438E5BE34645}"/>
              </a:ext>
            </a:extLst>
          </p:cNvPr>
          <p:cNvSpPr>
            <a:spLocks noGrp="1"/>
          </p:cNvSpPr>
          <p:nvPr>
            <p:ph type="title"/>
          </p:nvPr>
        </p:nvSpPr>
        <p:spPr/>
        <p:txBody>
          <a:bodyPr>
            <a:normAutofit fontScale="90000"/>
          </a:bodyPr>
          <a:lstStyle/>
          <a:p>
            <a:r>
              <a:rPr lang="pt-PT" dirty="0"/>
              <a:t>Resumo da situação atual</a:t>
            </a:r>
          </a:p>
        </p:txBody>
      </p:sp>
      <p:sp>
        <p:nvSpPr>
          <p:cNvPr id="3" name="Content Placeholder 2">
            <a:extLst>
              <a:ext uri="{FF2B5EF4-FFF2-40B4-BE49-F238E27FC236}">
                <a16:creationId xmlns:a16="http://schemas.microsoft.com/office/drawing/2014/main" id="{9ADA09EE-A395-A543-B746-0B4E4BF1BF1A}"/>
              </a:ext>
            </a:extLst>
          </p:cNvPr>
          <p:cNvSpPr>
            <a:spLocks noGrp="1"/>
          </p:cNvSpPr>
          <p:nvPr>
            <p:ph idx="1"/>
          </p:nvPr>
        </p:nvSpPr>
        <p:spPr/>
        <p:txBody>
          <a:bodyPr>
            <a:normAutofit fontScale="47500" lnSpcReduction="20000"/>
          </a:bodyPr>
          <a:lstStyle/>
          <a:p>
            <a:pPr marL="0" indent="0" algn="just" fontAlgn="base">
              <a:lnSpc>
                <a:spcPct val="120000"/>
              </a:lnSpc>
              <a:buNone/>
            </a:pPr>
            <a:r>
              <a:rPr lang="pt-PT" sz="3600" b="1" dirty="0"/>
              <a:t>Resumo:</a:t>
            </a:r>
            <a:r>
              <a:rPr lang="pt-PT" sz="3600" dirty="0"/>
              <a:t> A 30 de Janeiro de 2020, a OMS declarou o surto de COVID-19 uma emergência de saúde pública de dimensão internacional (ESPDI). Em 11 de Março, a OMS considerou que a COVID-19 podia ser caracterizada como pandemia. A nível mundial, há parceiros que trabalham em colaboração para apoiar o desenvolvimento de terapêuticas e várias vacinas. </a:t>
            </a:r>
          </a:p>
          <a:p>
            <a:pPr marL="0" indent="0" algn="just" fontAlgn="base">
              <a:lnSpc>
                <a:spcPct val="120000"/>
              </a:lnSpc>
              <a:buNone/>
            </a:pPr>
            <a:r>
              <a:rPr lang="pt-PT" sz="3600" dirty="0"/>
              <a:t>Existem vários rastreadores de ensaios de vacinas contra o SARS-CoV-2, com ligações específicas das candidatas a registos de ensaios clínicos, o que facilita a obtenção de informação sobre os ensaios e o acompanhamento da sua situação, incluindo as datas de início e término do recrutamento. Desde Setembro de 2020, nove vacinas candidatas apoiadas pela CEPI fazem parte da iniciativa COVAX, com outras nove candidatas em avaliação, e conversações sobre compras em curso com outros fabricantes. </a:t>
            </a:r>
          </a:p>
          <a:p>
            <a:pPr marL="0" indent="0" algn="just" fontAlgn="base">
              <a:lnSpc>
                <a:spcPct val="120000"/>
              </a:lnSpc>
              <a:buNone/>
            </a:pPr>
            <a:r>
              <a:rPr lang="pt-PT" sz="3600" dirty="0"/>
              <a:t>Enquanto os países se preparam para  implementar os seus programas de vacinação contra a COVID-19, O Grupo Técnico Consultivo de Peritos em Vacinação (SAGE) da Organização Mundial de Saúde (OMS) oferece orientações para uma estratégia para uma estratégia programática global, assim como recomendações específicas para as vacinas.   A Organização Mundial de Saúde (OMS) disponibilizou orientações e requisitos que são relevantes para a avaliação das vacinas: boas práticas clínicas para os ensaios de produtos farmacêuticos, boas práticas de fabrico para as preparações farmacêuticas, boas práticas de fabrico de produtos biológicos, regulação e licenciamento de produtos biológicos nos países com autoridades reguladoras em recente desenvolvimento e orientações para as autoridades nacionais sobre garantia de qualidade dos produtos biológicos.  </a:t>
            </a:r>
          </a:p>
          <a:p>
            <a:pPr>
              <a:lnSpc>
                <a:spcPct val="120000"/>
              </a:lnSpc>
            </a:pPr>
            <a:endParaRPr lang="pt-PT" dirty="0"/>
          </a:p>
        </p:txBody>
      </p:sp>
      <p:sp>
        <p:nvSpPr>
          <p:cNvPr id="4" name="Date Placeholder 3">
            <a:extLst>
              <a:ext uri="{FF2B5EF4-FFF2-40B4-BE49-F238E27FC236}">
                <a16:creationId xmlns:a16="http://schemas.microsoft.com/office/drawing/2014/main" id="{6921F349-AB98-1844-8DDE-81399F7E980E}"/>
              </a:ext>
            </a:extLst>
          </p:cNvPr>
          <p:cNvSpPr>
            <a:spLocks noGrp="1"/>
          </p:cNvSpPr>
          <p:nvPr>
            <p:ph type="dt" sz="half" idx="10"/>
          </p:nvPr>
        </p:nvSpPr>
        <p:spPr/>
        <p:txBody>
          <a:bodyPr/>
          <a:lstStyle/>
          <a:p>
            <a:r>
              <a:rPr lang="en-US" dirty="0"/>
              <a:t>16 de </a:t>
            </a:r>
            <a:r>
              <a:rPr lang="en-US" dirty="0" err="1"/>
              <a:t>Fevereiro</a:t>
            </a:r>
            <a:r>
              <a:rPr lang="en-US" dirty="0"/>
              <a:t> de 2021</a:t>
            </a:r>
          </a:p>
          <a:p>
            <a:endParaRPr lang="en-US" dirty="0"/>
          </a:p>
        </p:txBody>
      </p:sp>
    </p:spTree>
    <p:extLst>
      <p:ext uri="{BB962C8B-B14F-4D97-AF65-F5344CB8AC3E}">
        <p14:creationId xmlns:p14="http://schemas.microsoft.com/office/powerpoint/2010/main" val="3221275433"/>
      </p:ext>
    </p:extLst>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dirty="0"/>
              <a:t>Cenário 1</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dirty="0"/>
              <a:t>16 de </a:t>
            </a:r>
            <a:r>
              <a:rPr lang="en-US" dirty="0" err="1"/>
              <a:t>Fevereiro</a:t>
            </a:r>
            <a:r>
              <a:rPr lang="en-US" dirty="0"/>
              <a:t> de 2021</a:t>
            </a:r>
          </a:p>
          <a:p>
            <a:endParaRPr lang="en-US" dirty="0"/>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83895" y="740229"/>
            <a:ext cx="7966422" cy="5715000"/>
          </a:xfrm>
          <a:solidFill>
            <a:schemeClr val="tx2">
              <a:lumMod val="20000"/>
              <a:lumOff val="80000"/>
            </a:schemeClr>
          </a:solidFill>
        </p:spPr>
        <p:txBody>
          <a:bodyPr anchor="ctr">
            <a:normAutofit/>
          </a:bodyPr>
          <a:lstStyle/>
          <a:p>
            <a:pPr fontAlgn="base">
              <a:lnSpc>
                <a:spcPct val="120000"/>
              </a:lnSpc>
            </a:pPr>
            <a:r>
              <a:rPr lang="pt-PT" sz="1600" dirty="0"/>
              <a:t>O seu país vai receber  doses de uma nova vacina contra o SARS-COV-2 que serão suficientes para  3% da população como parte do mecanismo de alocação justa de vacinas da OMS através do mecanismo COVAX.   </a:t>
            </a:r>
          </a:p>
          <a:p>
            <a:pPr fontAlgn="base">
              <a:lnSpc>
                <a:spcPct val="120000"/>
              </a:lnSpc>
            </a:pPr>
            <a:r>
              <a:rPr lang="pt-PT" sz="1600" i="1" dirty="0"/>
              <a:t>Presentemente, não se sabe que vacina foi alocada ao abrigo do mecanismo COVAX. </a:t>
            </a:r>
          </a:p>
          <a:p>
            <a:pPr fontAlgn="base">
              <a:lnSpc>
                <a:spcPct val="120000"/>
              </a:lnSpc>
            </a:pPr>
            <a:r>
              <a:rPr lang="pt-PT" sz="1600" dirty="0"/>
              <a:t>A alocação de vacinas contra a COVID-19 é planeada em várias fases. </a:t>
            </a:r>
          </a:p>
          <a:p>
            <a:pPr marL="0" indent="0">
              <a:buNone/>
            </a:pPr>
            <a:r>
              <a:rPr lang="pt-PT" sz="1600" b="1" dirty="0">
                <a:latin typeface="Arial"/>
                <a:cs typeface="Arial"/>
              </a:rPr>
              <a:t>Fase 1a</a:t>
            </a:r>
            <a:r>
              <a:rPr lang="pt-PT" sz="1600" dirty="0">
                <a:latin typeface="Arial"/>
                <a:cs typeface="Arial"/>
              </a:rPr>
              <a:t>: Distribuídas proporcionalmente a todos os países participantes para até 3% da população nacional.</a:t>
            </a:r>
            <a:endParaRPr lang="pt-PT" sz="1600" dirty="0"/>
          </a:p>
          <a:p>
            <a:pPr marL="0" indent="0">
              <a:buNone/>
            </a:pPr>
            <a:r>
              <a:rPr lang="pt-PT" sz="1600" b="1" dirty="0">
                <a:latin typeface="Arial"/>
                <a:cs typeface="Arial"/>
              </a:rPr>
              <a:t>Fase 1b</a:t>
            </a:r>
            <a:r>
              <a:rPr lang="pt-PT" sz="1600" dirty="0">
                <a:latin typeface="Arial"/>
                <a:cs typeface="Arial"/>
              </a:rPr>
              <a:t>: Os países receberão mais doses destinadas a cobrir um total de 20% da sua população (em tranches).</a:t>
            </a:r>
          </a:p>
          <a:p>
            <a:pPr marL="0" indent="0">
              <a:buNone/>
            </a:pPr>
            <a:r>
              <a:rPr lang="pt-PT" sz="1600" b="1" dirty="0">
                <a:latin typeface="Arial"/>
                <a:cs typeface="Arial"/>
              </a:rPr>
              <a:t>Fase 2: </a:t>
            </a:r>
            <a:r>
              <a:rPr lang="pt-PT" sz="1600" dirty="0">
                <a:latin typeface="Arial"/>
                <a:cs typeface="Arial"/>
              </a:rPr>
              <a:t>Os países receberão doses para vacinar mais de 20% da sua população.</a:t>
            </a:r>
            <a:endParaRPr lang="pt-PT" sz="1600" dirty="0"/>
          </a:p>
          <a:p>
            <a:pPr marL="0" indent="0" fontAlgn="base">
              <a:lnSpc>
                <a:spcPct val="120000"/>
              </a:lnSpc>
              <a:spcBef>
                <a:spcPts val="0"/>
              </a:spcBef>
              <a:buNone/>
            </a:pPr>
            <a:endParaRPr lang="pt-PT" sz="1600" dirty="0"/>
          </a:p>
          <a:p>
            <a:pPr fontAlgn="base">
              <a:lnSpc>
                <a:spcPct val="120000"/>
              </a:lnSpc>
              <a:spcBef>
                <a:spcPts val="0"/>
              </a:spcBef>
            </a:pPr>
            <a:r>
              <a:rPr lang="pt-PT" sz="1600" dirty="0"/>
              <a:t>As vacinas encontram-se na fase final dos ensaios clínicos (Fase III), não tendo ainda sido autorizadas nem aprovadas para uso por nenhum órgão regulador governamental para campanhas de massa. Ainda não foram incluídas na Lista da OMS para Uso de Emergência e ainda aguardam aprovação através de </a:t>
            </a:r>
            <a:r>
              <a:rPr lang="pt-PT" sz="1600" i="1" dirty="0"/>
              <a:t>:</a:t>
            </a:r>
          </a:p>
          <a:p>
            <a:pPr marL="857250" lvl="1" indent="-400050" fontAlgn="base">
              <a:lnSpc>
                <a:spcPct val="120000"/>
              </a:lnSpc>
              <a:spcBef>
                <a:spcPts val="0"/>
              </a:spcBef>
              <a:buFont typeface="+mj-lt"/>
              <a:buAutoNum type="romanUcPeriod"/>
            </a:pPr>
            <a:r>
              <a:rPr lang="pt-PT" sz="1050" dirty="0"/>
              <a:t>Procedimentos de emergência dos EUA ( autorização da FDA dos EUA para uso de emergência)</a:t>
            </a:r>
          </a:p>
          <a:p>
            <a:pPr marL="857250" lvl="1" indent="-400050" fontAlgn="base">
              <a:lnSpc>
                <a:spcPct val="120000"/>
              </a:lnSpc>
              <a:spcBef>
                <a:spcPts val="0"/>
              </a:spcBef>
              <a:buFont typeface="+mj-lt"/>
              <a:buAutoNum type="romanUcPeriod"/>
            </a:pPr>
            <a:r>
              <a:rPr lang="pt-PT" sz="1050" dirty="0"/>
              <a:t>Procedimentos de emergência da UE (autorização condicional da EMA para introdução no mercado)</a:t>
            </a:r>
          </a:p>
          <a:p>
            <a:pPr marL="857250" lvl="1" indent="-400050" fontAlgn="base">
              <a:lnSpc>
                <a:spcPct val="120000"/>
              </a:lnSpc>
              <a:spcBef>
                <a:spcPts val="0"/>
              </a:spcBef>
              <a:buFont typeface="+mj-lt"/>
              <a:buAutoNum type="romanUcPeriod"/>
            </a:pPr>
            <a:r>
              <a:rPr lang="pt-PT" sz="1050" dirty="0"/>
              <a:t>Procedimentos de emergência no Reino Unido (autorização da MHRA para uso de emergência)</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3159990" cy="400110"/>
          </a:xfrm>
          <a:prstGeom prst="rect">
            <a:avLst/>
          </a:prstGeom>
          <a:noFill/>
        </p:spPr>
        <p:txBody>
          <a:bodyPr wrap="none" rtlCol="0">
            <a:spAutoFit/>
          </a:bodyPr>
          <a:lstStyle/>
          <a:p>
            <a:pPr>
              <a:spcBef>
                <a:spcPts val="700"/>
              </a:spcBef>
              <a:buClr>
                <a:srgbClr val="DD8047"/>
              </a:buClr>
              <a:buSzPct val="60000"/>
            </a:pPr>
            <a:r>
              <a:rPr lang="en-US" sz="2000" b="1" dirty="0">
                <a:solidFill>
                  <a:schemeClr val="bg1"/>
                </a:solidFill>
                <a:latin typeface="Arial Black" panose="020B0A04020102020204" pitchFamily="34" charset="0"/>
              </a:rPr>
              <a:t>APENAS SIMULAÇÃO</a:t>
            </a:r>
          </a:p>
        </p:txBody>
      </p:sp>
      <p:pic>
        <p:nvPicPr>
          <p:cNvPr id="6" name="Image 5">
            <a:extLst>
              <a:ext uri="{FF2B5EF4-FFF2-40B4-BE49-F238E27FC236}">
                <a16:creationId xmlns:a16="http://schemas.microsoft.com/office/drawing/2014/main" id="{3779A941-28E4-451E-837B-9C461D7766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05769" y="2375338"/>
            <a:ext cx="3269700" cy="2180896"/>
          </a:xfrm>
          <a:prstGeom prst="rect">
            <a:avLst/>
          </a:prstGeom>
        </p:spPr>
      </p:pic>
    </p:spTree>
    <p:extLst>
      <p:ext uri="{BB962C8B-B14F-4D97-AF65-F5344CB8AC3E}">
        <p14:creationId xmlns:p14="http://schemas.microsoft.com/office/powerpoint/2010/main" val="209865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38E13FA6-55F0-46AA-934D-DFCC7994D5A3}"/>
              </a:ext>
            </a:extLst>
          </p:cNvPr>
          <p:cNvSpPr/>
          <p:nvPr/>
        </p:nvSpPr>
        <p:spPr>
          <a:xfrm>
            <a:off x="8825947" y="2729947"/>
            <a:ext cx="2875723" cy="2372139"/>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Rounded Corners 4">
            <a:extLst>
              <a:ext uri="{FF2B5EF4-FFF2-40B4-BE49-F238E27FC236}">
                <a16:creationId xmlns:a16="http://schemas.microsoft.com/office/drawing/2014/main" id="{FA6301B9-CB3F-465D-A885-7A37E7D19ACC}"/>
              </a:ext>
            </a:extLst>
          </p:cNvPr>
          <p:cNvSpPr/>
          <p:nvPr/>
        </p:nvSpPr>
        <p:spPr>
          <a:xfrm>
            <a:off x="490330" y="2729948"/>
            <a:ext cx="8242853" cy="2372139"/>
          </a:xfrm>
          <a:prstGeom prst="round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8F0B78CA-9A3B-4871-B308-713F2424BEED}"/>
              </a:ext>
            </a:extLst>
          </p:cNvPr>
          <p:cNvSpPr>
            <a:spLocks noGrp="1"/>
          </p:cNvSpPr>
          <p:nvPr>
            <p:ph type="title"/>
          </p:nvPr>
        </p:nvSpPr>
        <p:spPr>
          <a:xfrm>
            <a:off x="247552" y="-38842"/>
            <a:ext cx="11696895" cy="720000"/>
          </a:xfrm>
        </p:spPr>
        <p:txBody>
          <a:bodyPr>
            <a:normAutofit fontScale="90000"/>
          </a:bodyPr>
          <a:lstStyle/>
          <a:p>
            <a:r>
              <a:rPr lang="pt-PT" sz="3200" dirty="0"/>
              <a:t>Papel das ARN no acesso oportuno às vacinas contra a COVID-19</a:t>
            </a:r>
          </a:p>
        </p:txBody>
      </p:sp>
      <p:graphicFrame>
        <p:nvGraphicFramePr>
          <p:cNvPr id="4" name="Content Placeholder 3">
            <a:extLst>
              <a:ext uri="{FF2B5EF4-FFF2-40B4-BE49-F238E27FC236}">
                <a16:creationId xmlns:a16="http://schemas.microsoft.com/office/drawing/2014/main" id="{3A6588F4-1B8E-4315-B440-762B26F63149}"/>
              </a:ext>
            </a:extLst>
          </p:cNvPr>
          <p:cNvGraphicFramePr>
            <a:graphicFrameLocks noGrp="1"/>
          </p:cNvGraphicFramePr>
          <p:nvPr>
            <p:ph idx="1"/>
            <p:extLst>
              <p:ext uri="{D42A27DB-BD31-4B8C-83A1-F6EECF244321}">
                <p14:modId xmlns:p14="http://schemas.microsoft.com/office/powerpoint/2010/main" val="1567738774"/>
              </p:ext>
            </p:extLst>
          </p:nvPr>
        </p:nvGraphicFramePr>
        <p:xfrm>
          <a:off x="838199"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A2C2F4EF-2A54-49A6-BA6C-837F7710B69D}"/>
              </a:ext>
            </a:extLst>
          </p:cNvPr>
          <p:cNvSpPr txBox="1"/>
          <p:nvPr/>
        </p:nvSpPr>
        <p:spPr>
          <a:xfrm>
            <a:off x="3366054" y="2756109"/>
            <a:ext cx="4109606" cy="369332"/>
          </a:xfrm>
          <a:prstGeom prst="rect">
            <a:avLst/>
          </a:prstGeom>
          <a:noFill/>
        </p:spPr>
        <p:txBody>
          <a:bodyPr wrap="none" rtlCol="0">
            <a:spAutoFit/>
          </a:bodyPr>
          <a:lstStyle/>
          <a:p>
            <a:r>
              <a:rPr lang="pt-PT" b="1" dirty="0"/>
              <a:t>Fase de pré-introdução no mercado</a:t>
            </a:r>
          </a:p>
        </p:txBody>
      </p:sp>
      <p:sp>
        <p:nvSpPr>
          <p:cNvPr id="9" name="TextBox 8">
            <a:extLst>
              <a:ext uri="{FF2B5EF4-FFF2-40B4-BE49-F238E27FC236}">
                <a16:creationId xmlns:a16="http://schemas.microsoft.com/office/drawing/2014/main" id="{6089F0FD-02DC-447B-A0C4-801FD01A4FFD}"/>
              </a:ext>
            </a:extLst>
          </p:cNvPr>
          <p:cNvSpPr txBox="1"/>
          <p:nvPr/>
        </p:nvSpPr>
        <p:spPr>
          <a:xfrm>
            <a:off x="9003431" y="2780541"/>
            <a:ext cx="2454781" cy="646331"/>
          </a:xfrm>
          <a:prstGeom prst="rect">
            <a:avLst/>
          </a:prstGeom>
          <a:noFill/>
        </p:spPr>
        <p:txBody>
          <a:bodyPr wrap="none" rtlCol="0">
            <a:spAutoFit/>
          </a:bodyPr>
          <a:lstStyle/>
          <a:p>
            <a:r>
              <a:rPr lang="pt-PT" b="1" dirty="0"/>
              <a:t>Fase pós-introdução </a:t>
            </a:r>
          </a:p>
          <a:p>
            <a:r>
              <a:rPr lang="pt-PT" b="1" dirty="0"/>
              <a:t>no mercado</a:t>
            </a:r>
          </a:p>
        </p:txBody>
      </p:sp>
      <p:sp>
        <p:nvSpPr>
          <p:cNvPr id="6" name="Slide Number Placeholder 5">
            <a:extLst>
              <a:ext uri="{FF2B5EF4-FFF2-40B4-BE49-F238E27FC236}">
                <a16:creationId xmlns:a16="http://schemas.microsoft.com/office/drawing/2014/main" id="{7CE26AD8-C96E-4292-B138-8E22CBFA4EEB}"/>
              </a:ext>
            </a:extLst>
          </p:cNvPr>
          <p:cNvSpPr>
            <a:spLocks noGrp="1"/>
          </p:cNvSpPr>
          <p:nvPr>
            <p:ph type="sldNum" sz="quarter" idx="16"/>
          </p:nvPr>
        </p:nvSpPr>
        <p:spPr>
          <a:xfrm>
            <a:off x="11452365" y="6356351"/>
            <a:ext cx="609600" cy="365125"/>
          </a:xfrm>
          <a:prstGeom prst="rect">
            <a:avLst/>
          </a:prstGeom>
        </p:spPr>
        <p:txBody>
          <a:bodyPr/>
          <a:lstStyle>
            <a:defPPr>
              <a:defRPr lang="en-US"/>
            </a:defPPr>
            <a:lvl1pPr marL="0" algn="r" defTabSz="914400" rtl="0" eaLnBrk="1" latinLnBrk="0" hangingPunct="1">
              <a:defRPr sz="13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74CE0EA-F3B5-4684-BA10-C594598FDB9C}" type="slidenum">
              <a:rPr lang="en-GB" smtClean="0">
                <a:solidFill>
                  <a:prstClr val="black"/>
                </a:solidFill>
              </a:rPr>
              <a:pPr/>
              <a:t>18</a:t>
            </a:fld>
            <a:endParaRPr lang="en-GB" dirty="0">
              <a:solidFill>
                <a:prstClr val="black"/>
              </a:solidFill>
            </a:endParaRPr>
          </a:p>
        </p:txBody>
      </p:sp>
    </p:spTree>
    <p:extLst>
      <p:ext uri="{BB962C8B-B14F-4D97-AF65-F5344CB8AC3E}">
        <p14:creationId xmlns:p14="http://schemas.microsoft.com/office/powerpoint/2010/main" val="2296165967"/>
      </p:ext>
    </p:extLst>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pt-PT" dirty="0"/>
              <a:t>Sessão 1 – Perguntas para discussão</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dirty="0"/>
              <a:t>16 de </a:t>
            </a:r>
            <a:r>
              <a:rPr lang="en-US" dirty="0" err="1"/>
              <a:t>Fevereiro</a:t>
            </a:r>
            <a:r>
              <a:rPr lang="en-US" dirty="0"/>
              <a:t> de 2021</a:t>
            </a:r>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52779" y="648955"/>
            <a:ext cx="11886442" cy="773305"/>
          </a:xfrm>
        </p:spPr>
        <p:txBody>
          <a:bodyPr>
            <a:normAutofit fontScale="92500"/>
          </a:bodyPr>
          <a:lstStyle/>
          <a:p>
            <a:pPr marL="0" indent="0">
              <a:lnSpc>
                <a:spcPct val="120000"/>
              </a:lnSpc>
              <a:buNone/>
            </a:pPr>
            <a:r>
              <a:rPr lang="pt-PT" sz="2200" b="1" dirty="0">
                <a:solidFill>
                  <a:schemeClr val="accent3"/>
                </a:solidFill>
              </a:rPr>
              <a:t>Examine o seu atual quadro regulador e vias de aprovação das vacinas e discuta o seguinte:</a:t>
            </a:r>
          </a:p>
          <a:p>
            <a:pPr marL="0" indent="0">
              <a:lnSpc>
                <a:spcPct val="120000"/>
              </a:lnSpc>
              <a:buNone/>
            </a:pPr>
            <a:endParaRPr lang="pt-PT" sz="2600" b="1" strike="sngStrike" dirty="0">
              <a:solidFill>
                <a:schemeClr val="accent3"/>
              </a:solidFill>
            </a:endParaRP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522365" y="6006272"/>
            <a:ext cx="1800778" cy="592779"/>
            <a:chOff x="9978391" y="5342554"/>
            <a:chExt cx="2401116" cy="815708"/>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719182" y="5522977"/>
              <a:ext cx="1660325" cy="63528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60 min.</a:t>
              </a:r>
            </a:p>
          </p:txBody>
        </p:sp>
      </p:grpSp>
      <p:sp>
        <p:nvSpPr>
          <p:cNvPr id="3" name="Rectangle 2">
            <a:extLst>
              <a:ext uri="{FF2B5EF4-FFF2-40B4-BE49-F238E27FC236}">
                <a16:creationId xmlns:a16="http://schemas.microsoft.com/office/drawing/2014/main" id="{8DBDD1E2-518C-2341-8980-0A17179CCCFF}"/>
              </a:ext>
            </a:extLst>
          </p:cNvPr>
          <p:cNvSpPr/>
          <p:nvPr/>
        </p:nvSpPr>
        <p:spPr>
          <a:xfrm>
            <a:off x="152779" y="1349411"/>
            <a:ext cx="11910883" cy="5201424"/>
          </a:xfrm>
          <a:prstGeom prst="rect">
            <a:avLst/>
          </a:prstGeom>
        </p:spPr>
        <p:txBody>
          <a:bodyPr wrap="square">
            <a:normAutofit lnSpcReduction="10000"/>
          </a:bodyPr>
          <a:lstStyle/>
          <a:p>
            <a:pPr marL="450850" lvl="1" indent="-441325" fontAlgn="base">
              <a:buFont typeface="+mj-lt"/>
              <a:buAutoNum type="arabicPeriod"/>
            </a:pPr>
            <a:r>
              <a:rPr lang="pt-PT" sz="1600" b="1" dirty="0">
                <a:latin typeface="Helvetica Neue" panose="02000503000000020004" pitchFamily="2" charset="0"/>
              </a:rPr>
              <a:t>Regulação das novas vacinas </a:t>
            </a:r>
          </a:p>
          <a:p>
            <a:pPr fontAlgn="base"/>
            <a:r>
              <a:rPr lang="pt-PT" sz="1600" dirty="0">
                <a:latin typeface="Helvetica Neue" panose="02000503000000020004" pitchFamily="2" charset="0"/>
              </a:rPr>
              <a:t> </a:t>
            </a:r>
          </a:p>
          <a:p>
            <a:pPr marL="671513" lvl="1" indent="-214313" fontAlgn="base">
              <a:buFont typeface="Arial" panose="020B0604020202020204" pitchFamily="34" charset="0"/>
              <a:buChar char="•"/>
            </a:pPr>
            <a:r>
              <a:rPr lang="pt-PT" sz="1600" dirty="0">
                <a:latin typeface="Helvetica Neue" panose="02000503000000020004" pitchFamily="2" charset="0"/>
              </a:rPr>
              <a:t>Explique o quadro e vias usadas para a supervisão reguladora das vacinas </a:t>
            </a:r>
          </a:p>
          <a:p>
            <a:pPr marL="671513" lvl="1" indent="-214313" fontAlgn="base">
              <a:buFont typeface="Arial" panose="020B0604020202020204" pitchFamily="34" charset="0"/>
              <a:buChar char="•"/>
            </a:pPr>
            <a:r>
              <a:rPr lang="pt-PT" sz="1600" dirty="0">
                <a:latin typeface="Helvetica Neue" panose="02000503000000020004" pitchFamily="2" charset="0"/>
              </a:rPr>
              <a:t>Reconhece as aprovações feitas por autoridades reguladoras exigentes, tais como a MHRA, US-FDA ou EMA? </a:t>
            </a:r>
          </a:p>
          <a:p>
            <a:pPr marL="671513" lvl="1" indent="-214313" fontAlgn="base">
              <a:buFont typeface="Arial" panose="020B0604020202020204" pitchFamily="34" charset="0"/>
              <a:buChar char="•"/>
            </a:pPr>
            <a:r>
              <a:rPr lang="pt-PT" sz="1600" dirty="0">
                <a:latin typeface="Helvetica Neue" panose="02000503000000020004" pitchFamily="2" charset="0"/>
              </a:rPr>
              <a:t>Reconhece ou confia nas vacinas pré-qualificadas pela OMS? </a:t>
            </a:r>
          </a:p>
          <a:p>
            <a:pPr marL="671513" lvl="1" indent="-214313" fontAlgn="base">
              <a:buFont typeface="Arial" panose="020B0604020202020204" pitchFamily="34" charset="0"/>
              <a:buChar char="•"/>
            </a:pPr>
            <a:r>
              <a:rPr lang="pt-PT" sz="1600" dirty="0">
                <a:latin typeface="Helvetica Neue" panose="02000503000000020004" pitchFamily="2" charset="0"/>
              </a:rPr>
              <a:t>Reconhece as aprovações concedidas por qualquer outro país ou autoridade?</a:t>
            </a:r>
          </a:p>
          <a:p>
            <a:pPr marL="671513" lvl="1" indent="-214313" fontAlgn="base">
              <a:buFont typeface="Arial" panose="020B0604020202020204" pitchFamily="34" charset="0"/>
              <a:buChar char="•"/>
            </a:pPr>
            <a:r>
              <a:rPr lang="pt-PT" sz="1600" dirty="0">
                <a:latin typeface="Helvetica Neue" panose="02000503000000020004" pitchFamily="2" charset="0"/>
              </a:rPr>
              <a:t>Quanto tempo demora a concessão de aprovação de uma nova vacina pela autoridade reguladora?  </a:t>
            </a:r>
          </a:p>
          <a:p>
            <a:pPr lvl="1" fontAlgn="base"/>
            <a:endParaRPr lang="pt-PT" sz="1600" dirty="0">
              <a:latin typeface="Helvetica Neue" panose="02000503000000020004" pitchFamily="2" charset="0"/>
            </a:endParaRPr>
          </a:p>
          <a:p>
            <a:pPr marL="342900" indent="-342900" fontAlgn="base">
              <a:buFont typeface="+mj-lt"/>
              <a:buAutoNum type="arabicPeriod" startAt="2"/>
            </a:pPr>
            <a:r>
              <a:rPr lang="pt-PT" sz="1600" b="1" dirty="0">
                <a:latin typeface="Helvetica Neue" panose="02000503000000020004" pitchFamily="2" charset="0"/>
              </a:rPr>
              <a:t>Vacinas para uso de emergência  </a:t>
            </a:r>
          </a:p>
          <a:p>
            <a:pPr fontAlgn="base"/>
            <a:r>
              <a:rPr lang="pt-PT" sz="1600" dirty="0">
                <a:latin typeface="Helvetica Neue" panose="02000503000000020004" pitchFamily="2" charset="0"/>
              </a:rPr>
              <a:t> </a:t>
            </a:r>
          </a:p>
          <a:p>
            <a:pPr marL="712788" lvl="1" indent="-255588" fontAlgn="base">
              <a:buFont typeface="Arial" panose="020B0604020202020204" pitchFamily="34" charset="0"/>
              <a:buChar char="•"/>
            </a:pPr>
            <a:r>
              <a:rPr lang="pt-PT" sz="1600" dirty="0">
                <a:latin typeface="Helvetica Neue" panose="02000503000000020004" pitchFamily="2" charset="0"/>
              </a:rPr>
              <a:t>Tem mecanismos ou vias reguladoras para acelerar a aprovação de vacinas (preferencialmente, menos de 15 dias úteis), isto é, autorização para uso de emergência, aprovação excepcional, confiança/reconhecimento, procedimento abreviado, uma via rápida e outras.  </a:t>
            </a:r>
          </a:p>
          <a:p>
            <a:pPr marL="712788" lvl="1" indent="-255588" fontAlgn="base">
              <a:buFont typeface="Arial" panose="020B0604020202020204" pitchFamily="34" charset="0"/>
              <a:buChar char="•"/>
            </a:pPr>
            <a:r>
              <a:rPr lang="pt-PT" sz="1600" dirty="0">
                <a:latin typeface="Helvetica Neue" panose="02000503000000020004" pitchFamily="2" charset="0"/>
              </a:rPr>
              <a:t>Qual é a diferença em relação às vias normais em termos de prazos?</a:t>
            </a:r>
          </a:p>
          <a:p>
            <a:pPr marL="712788" lvl="1" indent="-255588" fontAlgn="base">
              <a:buFont typeface="Arial" panose="020B0604020202020204" pitchFamily="34" charset="0"/>
              <a:buChar char="•"/>
            </a:pPr>
            <a:r>
              <a:rPr lang="pt-PT" sz="1600" dirty="0">
                <a:latin typeface="Helvetica Neue" panose="02000503000000020004" pitchFamily="2" charset="0"/>
              </a:rPr>
              <a:t>Reconhece ou confia na listagem da OMS para uso de emergência?</a:t>
            </a:r>
          </a:p>
          <a:p>
            <a:pPr marL="712788" lvl="1" indent="-255588" fontAlgn="base">
              <a:buFont typeface="Arial" panose="020B0604020202020204" pitchFamily="34" charset="0"/>
              <a:buChar char="•"/>
            </a:pPr>
            <a:r>
              <a:rPr lang="pt-PT" sz="1600" dirty="0">
                <a:latin typeface="Helvetica Neue" panose="02000503000000020004" pitchFamily="2" charset="0"/>
              </a:rPr>
              <a:t>Quais são os principais passos a seguir para obter uma aprovação de emergência? </a:t>
            </a:r>
          </a:p>
          <a:p>
            <a:pPr fontAlgn="base"/>
            <a:r>
              <a:rPr lang="pt-PT" sz="1600" dirty="0">
                <a:latin typeface="Helvetica Neue" panose="02000503000000020004" pitchFamily="2" charset="0"/>
              </a:rPr>
              <a:t> </a:t>
            </a:r>
          </a:p>
          <a:p>
            <a:pPr marL="342900" indent="-342900" fontAlgn="base">
              <a:buFont typeface="+mj-lt"/>
              <a:buAutoNum type="arabicPeriod" startAt="3"/>
            </a:pPr>
            <a:r>
              <a:rPr lang="pt-PT" sz="1600" b="1" dirty="0">
                <a:latin typeface="Helvetica Neue" panose="02000503000000020004" pitchFamily="2" charset="0"/>
              </a:rPr>
              <a:t>Quem é necessário consultar neste processo de concessão de aprovação do regulador para as vacinas contra a COVID-19?  </a:t>
            </a:r>
          </a:p>
          <a:p>
            <a:pPr marL="342900" indent="-342900" fontAlgn="base">
              <a:buFont typeface="+mj-lt"/>
              <a:buAutoNum type="arabicPeriod" startAt="3"/>
            </a:pPr>
            <a:endParaRPr lang="pt-PT" sz="1600" dirty="0">
              <a:latin typeface="Helvetica Neue" panose="02000503000000020004" pitchFamily="2" charset="0"/>
            </a:endParaRPr>
          </a:p>
          <a:p>
            <a:pPr marL="342900" indent="-342900" fontAlgn="base">
              <a:buFont typeface="+mj-lt"/>
              <a:buAutoNum type="arabicPeriod" startAt="3"/>
            </a:pPr>
            <a:r>
              <a:rPr lang="pt-PT" sz="1600" b="1" dirty="0">
                <a:latin typeface="Helvetica Neue" panose="02000503000000020004" pitchFamily="2" charset="0"/>
              </a:rPr>
              <a:t>Como é divulgada a decisão final do regulador aos parceiros interessados (internos e externos), assim como ao público?</a:t>
            </a:r>
          </a:p>
          <a:p>
            <a:pPr fontAlgn="base"/>
            <a:endParaRPr lang="pt-PT" sz="1200" dirty="0">
              <a:latin typeface="Helvetica Neue" panose="02000503000000020004" pitchFamily="2" charset="0"/>
            </a:endParaRPr>
          </a:p>
        </p:txBody>
      </p:sp>
    </p:spTree>
    <p:extLst>
      <p:ext uri="{BB962C8B-B14F-4D97-AF65-F5344CB8AC3E}">
        <p14:creationId xmlns:p14="http://schemas.microsoft.com/office/powerpoint/2010/main" val="2307270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a:xfrm>
            <a:off x="5372100" y="6560893"/>
            <a:ext cx="3879186" cy="365125"/>
          </a:xfrm>
        </p:spPr>
        <p:txBody>
          <a:bodyPr/>
          <a:lstStyle/>
          <a:p>
            <a:r>
              <a:rPr lang="en-US" dirty="0"/>
              <a:t>16 de </a:t>
            </a:r>
            <a:r>
              <a:rPr lang="en-US" dirty="0" err="1"/>
              <a:t>Fevereiro</a:t>
            </a:r>
            <a:r>
              <a:rPr lang="en-US" dirty="0"/>
              <a:t> de 2021</a:t>
            </a: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963767" y="1033272"/>
            <a:ext cx="0" cy="40183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F24F966B-0AE7-0F47-AEBE-73A4ED9CB75B}"/>
              </a:ext>
            </a:extLst>
          </p:cNvPr>
          <p:cNvSpPr txBox="1"/>
          <p:nvPr/>
        </p:nvSpPr>
        <p:spPr>
          <a:xfrm>
            <a:off x="2772305" y="5644000"/>
            <a:ext cx="6486731" cy="707886"/>
          </a:xfrm>
          <a:prstGeom prst="rect">
            <a:avLst/>
          </a:prstGeom>
          <a:noFill/>
        </p:spPr>
        <p:txBody>
          <a:bodyPr wrap="square" rtlCol="0">
            <a:spAutoFit/>
          </a:bodyPr>
          <a:lstStyle/>
          <a:p>
            <a:pPr algn="ctr">
              <a:spcBef>
                <a:spcPts val="700"/>
              </a:spcBef>
              <a:buClr>
                <a:srgbClr val="DD8047"/>
              </a:buClr>
              <a:buSzPct val="60000"/>
            </a:pPr>
            <a:r>
              <a:rPr lang="pt-PT" sz="2000" b="1" dirty="0">
                <a:solidFill>
                  <a:srgbClr val="0070C0"/>
                </a:solidFill>
                <a:latin typeface="+mj-lt"/>
                <a:cs typeface="Calibri" panose="020F0502020204030204" pitchFamily="34" charset="0"/>
              </a:rPr>
              <a:t>Ajustar esta ordem de trabalhos, conforme necessário.</a:t>
            </a:r>
          </a:p>
        </p:txBody>
      </p:sp>
      <p:sp>
        <p:nvSpPr>
          <p:cNvPr id="10"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pt-PT" dirty="0"/>
              <a:t>Ordem de trabalhos proposta</a:t>
            </a:r>
          </a:p>
        </p:txBody>
      </p:sp>
      <p:sp>
        <p:nvSpPr>
          <p:cNvPr id="11" name="Content Placeholder 2">
            <a:extLst>
              <a:ext uri="{FF2B5EF4-FFF2-40B4-BE49-F238E27FC236}">
                <a16:creationId xmlns:a16="http://schemas.microsoft.com/office/drawing/2014/main" id="{2DE68DE2-6316-4455-9697-9ED7EF612BA9}"/>
              </a:ext>
            </a:extLst>
          </p:cNvPr>
          <p:cNvSpPr txBox="1">
            <a:spLocks/>
          </p:cNvSpPr>
          <p:nvPr/>
        </p:nvSpPr>
        <p:spPr>
          <a:xfrm>
            <a:off x="101359" y="1495872"/>
            <a:ext cx="5779211" cy="319323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14"/>
              </a:spcBef>
              <a:buClr>
                <a:srgbClr val="DD8047"/>
              </a:buClr>
              <a:buSzPct val="60000"/>
              <a:buFont typeface="Arial" panose="020B0604020202020204" pitchFamily="34" charset="0"/>
              <a:buNone/>
              <a:defRPr/>
            </a:pPr>
            <a:r>
              <a:rPr lang="pt-PT" sz="1754" b="1" dirty="0">
                <a:solidFill>
                  <a:srgbClr val="0070C0"/>
                </a:solidFill>
                <a:latin typeface="+mj-lt"/>
                <a:cs typeface="Calibri" panose="020F0502020204030204" pitchFamily="34" charset="0"/>
              </a:rPr>
              <a:t>Primeira parte: Manhã</a:t>
            </a:r>
          </a:p>
          <a:p>
            <a:pPr defTabSz="1098601"/>
            <a:r>
              <a:rPr lang="pt-PT" sz="1754" dirty="0">
                <a:latin typeface="+mj-lt"/>
              </a:rPr>
              <a:t>08:45	Inscrição</a:t>
            </a:r>
          </a:p>
          <a:p>
            <a:pPr defTabSz="1098601"/>
            <a:r>
              <a:rPr lang="pt-PT" sz="1754" dirty="0">
                <a:latin typeface="+mj-lt"/>
              </a:rPr>
              <a:t>09:00   	Apresentação</a:t>
            </a:r>
          </a:p>
          <a:p>
            <a:pPr defTabSz="1098601"/>
            <a:r>
              <a:rPr lang="pt-PT" sz="1754" dirty="0">
                <a:latin typeface="+mj-lt"/>
              </a:rPr>
              <a:t>09:10 	Objetivos do exercício e como participar</a:t>
            </a:r>
          </a:p>
          <a:p>
            <a:pPr defTabSz="1098601"/>
            <a:r>
              <a:rPr lang="pt-PT" sz="1754" dirty="0">
                <a:latin typeface="+mj-lt"/>
              </a:rPr>
              <a:t>09:15   	Simulação teórica</a:t>
            </a:r>
          </a:p>
          <a:p>
            <a:pPr defTabSz="1098601"/>
            <a:r>
              <a:rPr lang="pt-PT" sz="1754" dirty="0">
                <a:latin typeface="+mj-lt"/>
              </a:rPr>
              <a:t>10:45	Pausa para café (15 min.)</a:t>
            </a:r>
          </a:p>
          <a:p>
            <a:pPr defTabSz="1098601"/>
            <a:r>
              <a:rPr lang="pt-PT" sz="1754" dirty="0">
                <a:latin typeface="+mj-lt"/>
              </a:rPr>
              <a:t>11:00	Simulação teórica </a:t>
            </a:r>
          </a:p>
          <a:p>
            <a:pPr defTabSz="1098601"/>
            <a:r>
              <a:rPr lang="pt-PT" sz="1754" dirty="0">
                <a:latin typeface="+mj-lt"/>
              </a:rPr>
              <a:t>12:30	Revisão do exercício</a:t>
            </a:r>
          </a:p>
          <a:p>
            <a:pPr defTabSz="1098601"/>
            <a:r>
              <a:rPr lang="pt-PT" sz="1754" dirty="0">
                <a:latin typeface="+mj-lt"/>
              </a:rPr>
              <a:t>13:00 	Fim do exercício</a:t>
            </a:r>
          </a:p>
          <a:p>
            <a:pPr defTabSz="1098601"/>
            <a:r>
              <a:rPr lang="pt-PT" sz="1754" dirty="0">
                <a:latin typeface="+mj-lt"/>
              </a:rPr>
              <a:t>13:00	Almoço</a:t>
            </a:r>
          </a:p>
        </p:txBody>
      </p:sp>
      <p:sp>
        <p:nvSpPr>
          <p:cNvPr id="13" name="TextBox 12">
            <a:extLst>
              <a:ext uri="{FF2B5EF4-FFF2-40B4-BE49-F238E27FC236}">
                <a16:creationId xmlns:a16="http://schemas.microsoft.com/office/drawing/2014/main" id="{45345226-480B-414B-AA22-2B6F837BB1F0}"/>
              </a:ext>
            </a:extLst>
          </p:cNvPr>
          <p:cNvSpPr txBox="1"/>
          <p:nvPr/>
        </p:nvSpPr>
        <p:spPr>
          <a:xfrm>
            <a:off x="6166903" y="1482217"/>
            <a:ext cx="5460277" cy="3770108"/>
          </a:xfrm>
          <a:prstGeom prst="rect">
            <a:avLst/>
          </a:prstGeom>
          <a:noFill/>
        </p:spPr>
        <p:txBody>
          <a:bodyPr wrap="none" rtlCol="0">
            <a:spAutoFit/>
          </a:bodyPr>
          <a:lstStyle/>
          <a:p>
            <a:pPr defTabSz="802020">
              <a:spcBef>
                <a:spcPts val="614"/>
              </a:spcBef>
              <a:buClr>
                <a:srgbClr val="DD8047"/>
              </a:buClr>
              <a:buSzPct val="60000"/>
              <a:defRPr/>
            </a:pPr>
            <a:r>
              <a:rPr lang="pt-PT" sz="1754" b="1" dirty="0">
                <a:solidFill>
                  <a:srgbClr val="0070C0"/>
                </a:solidFill>
                <a:latin typeface="Arial" panose="020B0604020202020204"/>
                <a:cs typeface="Calibri" panose="020F0502020204030204" pitchFamily="34" charset="0"/>
              </a:rPr>
              <a:t>Segunda parte: Tarde </a:t>
            </a:r>
          </a:p>
          <a:p>
            <a:pPr defTabSz="802020">
              <a:spcBef>
                <a:spcPts val="614"/>
              </a:spcBef>
              <a:buClr>
                <a:srgbClr val="DD8047"/>
              </a:buClr>
              <a:buSzPct val="60000"/>
              <a:defRPr/>
            </a:pPr>
            <a:r>
              <a:rPr lang="pt-PT" sz="1754" dirty="0">
                <a:solidFill>
                  <a:srgbClr val="383838"/>
                </a:solidFill>
                <a:latin typeface="Arial" panose="020B0604020202020204"/>
                <a:cs typeface="Calibri" panose="020F0502020204030204" pitchFamily="34" charset="0"/>
              </a:rPr>
              <a:t>14:00   Recapitulação </a:t>
            </a:r>
          </a:p>
          <a:p>
            <a:pPr defTabSz="802020">
              <a:spcBef>
                <a:spcPts val="614"/>
              </a:spcBef>
              <a:buClr>
                <a:srgbClr val="DD8047"/>
              </a:buClr>
              <a:buSzPct val="60000"/>
              <a:defRPr/>
            </a:pPr>
            <a:r>
              <a:rPr lang="pt-PT" sz="1754" dirty="0">
                <a:solidFill>
                  <a:srgbClr val="383838"/>
                </a:solidFill>
                <a:latin typeface="Arial" panose="020B0604020202020204"/>
                <a:cs typeface="Calibri" panose="020F0502020204030204" pitchFamily="34" charset="0"/>
              </a:rPr>
              <a:t>14:15   Análise das lacunas e planeamento de ações </a:t>
            </a:r>
          </a:p>
          <a:p>
            <a:pPr defTabSz="802020">
              <a:spcBef>
                <a:spcPts val="614"/>
              </a:spcBef>
              <a:buClr>
                <a:srgbClr val="DD8047"/>
              </a:buClr>
              <a:buSzPct val="60000"/>
              <a:defRPr/>
            </a:pPr>
            <a:r>
              <a:rPr lang="pt-PT" sz="1754" i="1" dirty="0">
                <a:solidFill>
                  <a:srgbClr val="383838"/>
                </a:solidFill>
                <a:latin typeface="Arial" panose="020B0604020202020204"/>
                <a:cs typeface="Calibri" panose="020F0502020204030204" pitchFamily="34" charset="0"/>
              </a:rPr>
              <a:t>           </a:t>
            </a:r>
            <a:r>
              <a:rPr lang="pt-PT" sz="1579" i="1" dirty="0">
                <a:solidFill>
                  <a:srgbClr val="383838"/>
                </a:solidFill>
                <a:latin typeface="Arial" panose="020B0604020202020204"/>
                <a:cs typeface="Calibri" panose="020F0502020204030204" pitchFamily="34" charset="0"/>
              </a:rPr>
              <a:t>(trabalho de grupo) </a:t>
            </a:r>
          </a:p>
          <a:p>
            <a:pPr defTabSz="802020">
              <a:spcBef>
                <a:spcPts val="614"/>
              </a:spcBef>
              <a:buClr>
                <a:srgbClr val="DD8047"/>
              </a:buClr>
              <a:buSzPct val="60000"/>
              <a:defRPr/>
            </a:pPr>
            <a:r>
              <a:rPr lang="pt-PT" sz="1754" dirty="0">
                <a:solidFill>
                  <a:srgbClr val="383838"/>
                </a:solidFill>
                <a:latin typeface="Arial" panose="020B0604020202020204"/>
                <a:cs typeface="Calibri" panose="020F0502020204030204" pitchFamily="34" charset="0"/>
              </a:rPr>
              <a:t>15:30   Pausa para café (15 min.)</a:t>
            </a:r>
          </a:p>
          <a:p>
            <a:pPr defTabSz="802020">
              <a:spcBef>
                <a:spcPts val="614"/>
              </a:spcBef>
              <a:buClr>
                <a:srgbClr val="DD8047"/>
              </a:buClr>
              <a:buSzPct val="60000"/>
              <a:defRPr/>
            </a:pPr>
            <a:r>
              <a:rPr lang="pt-PT" sz="1754" dirty="0">
                <a:solidFill>
                  <a:srgbClr val="383838"/>
                </a:solidFill>
                <a:latin typeface="Arial" panose="020B0604020202020204"/>
                <a:cs typeface="Calibri" panose="020F0502020204030204" pitchFamily="34" charset="0"/>
              </a:rPr>
              <a:t>15:45   Continuação do planeamento de ações </a:t>
            </a:r>
          </a:p>
          <a:p>
            <a:pPr defTabSz="802020">
              <a:spcBef>
                <a:spcPts val="614"/>
              </a:spcBef>
              <a:buClr>
                <a:srgbClr val="DD8047"/>
              </a:buClr>
              <a:buSzPct val="60000"/>
              <a:defRPr/>
            </a:pPr>
            <a:r>
              <a:rPr lang="pt-PT" sz="1754" i="1" dirty="0">
                <a:solidFill>
                  <a:srgbClr val="383838"/>
                </a:solidFill>
                <a:latin typeface="Arial" panose="020B0604020202020204"/>
                <a:cs typeface="Calibri" panose="020F0502020204030204" pitchFamily="34" charset="0"/>
              </a:rPr>
              <a:t>           </a:t>
            </a:r>
            <a:r>
              <a:rPr lang="pt-PT" sz="1579" i="1" dirty="0">
                <a:solidFill>
                  <a:srgbClr val="383838"/>
                </a:solidFill>
                <a:cs typeface="Calibri" panose="020F0502020204030204" pitchFamily="34" charset="0"/>
              </a:rPr>
              <a:t>(trabalho de grupo) </a:t>
            </a:r>
            <a:endParaRPr lang="pt-PT" sz="1754" i="1" dirty="0">
              <a:solidFill>
                <a:srgbClr val="383838"/>
              </a:solidFill>
              <a:latin typeface="Arial" panose="020B0604020202020204"/>
              <a:cs typeface="Calibri" panose="020F0502020204030204" pitchFamily="34" charset="0"/>
            </a:endParaRPr>
          </a:p>
          <a:p>
            <a:pPr defTabSz="802020">
              <a:spcBef>
                <a:spcPts val="614"/>
              </a:spcBef>
              <a:buClr>
                <a:srgbClr val="DD8047"/>
              </a:buClr>
              <a:buSzPct val="60000"/>
              <a:defRPr/>
            </a:pPr>
            <a:r>
              <a:rPr lang="pt-PT" sz="1754" dirty="0">
                <a:solidFill>
                  <a:srgbClr val="383838"/>
                </a:solidFill>
                <a:latin typeface="Arial" panose="020B0604020202020204"/>
                <a:cs typeface="Calibri" panose="020F0502020204030204" pitchFamily="34" charset="0"/>
              </a:rPr>
              <a:t>16:30   Consolidação em sessão plenária</a:t>
            </a:r>
          </a:p>
          <a:p>
            <a:pPr defTabSz="802020">
              <a:spcBef>
                <a:spcPts val="614"/>
              </a:spcBef>
              <a:buClr>
                <a:srgbClr val="DD8047"/>
              </a:buClr>
              <a:buSzPct val="60000"/>
              <a:defRPr/>
            </a:pPr>
            <a:r>
              <a:rPr lang="pt-PT" sz="1754" dirty="0">
                <a:solidFill>
                  <a:srgbClr val="383838"/>
                </a:solidFill>
                <a:latin typeface="Arial" panose="020B0604020202020204"/>
                <a:cs typeface="Calibri" panose="020F0502020204030204" pitchFamily="34" charset="0"/>
              </a:rPr>
              <a:t>17:00   Conclusões e passos seguintes</a:t>
            </a:r>
          </a:p>
          <a:p>
            <a:pPr defTabSz="802020">
              <a:spcBef>
                <a:spcPts val="614"/>
              </a:spcBef>
              <a:buClr>
                <a:srgbClr val="DD8047"/>
              </a:buClr>
              <a:buSzPct val="60000"/>
              <a:defRPr/>
            </a:pPr>
            <a:r>
              <a:rPr lang="pt-PT" sz="1754" dirty="0">
                <a:solidFill>
                  <a:srgbClr val="383838"/>
                </a:solidFill>
                <a:latin typeface="Arial" panose="020B0604020202020204"/>
                <a:cs typeface="Calibri" panose="020F0502020204030204" pitchFamily="34" charset="0"/>
              </a:rPr>
              <a:t>17:30   Encerramento</a:t>
            </a:r>
          </a:p>
          <a:p>
            <a:pPr defTabSz="802020"/>
            <a:endParaRPr lang="pt-PT" sz="1754" dirty="0">
              <a:solidFill>
                <a:prstClr val="black"/>
              </a:solidFill>
              <a:latin typeface="Arial" panose="020B0604020202020204"/>
              <a:cs typeface="Calibri" panose="020F0502020204030204" pitchFamily="34" charset="0"/>
            </a:endParaRPr>
          </a:p>
        </p:txBody>
      </p: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pt-PT" dirty="0"/>
              <a:t>Cenário 2 – </a:t>
            </a:r>
            <a:r>
              <a:rPr lang="pt-PT" sz="2700" dirty="0"/>
              <a:t>Vacinas disponíveis</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dirty="0"/>
              <a:t>16 de </a:t>
            </a:r>
            <a:r>
              <a:rPr lang="en-US" dirty="0" err="1"/>
              <a:t>Fevereiro</a:t>
            </a:r>
            <a:r>
              <a:rPr lang="en-US" dirty="0"/>
              <a:t> de 2021</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505851" y="992463"/>
            <a:ext cx="10025782" cy="5114464"/>
          </a:xfrm>
          <a:solidFill>
            <a:schemeClr val="tx2">
              <a:lumMod val="20000"/>
              <a:lumOff val="80000"/>
            </a:schemeClr>
          </a:solidFill>
        </p:spPr>
        <p:txBody>
          <a:bodyPr anchor="ctr">
            <a:normAutofit fontScale="92500" lnSpcReduction="10000"/>
          </a:bodyPr>
          <a:lstStyle/>
          <a:p>
            <a:pPr marL="0" indent="0">
              <a:lnSpc>
                <a:spcPct val="110000"/>
              </a:lnSpc>
              <a:buNone/>
            </a:pPr>
            <a:r>
              <a:rPr lang="pt-PT" sz="1800" b="1" dirty="0"/>
              <a:t>Vacinas desenvolvidas e disponíveis</a:t>
            </a:r>
          </a:p>
          <a:p>
            <a:pPr algn="just">
              <a:lnSpc>
                <a:spcPct val="110000"/>
              </a:lnSpc>
            </a:pPr>
            <a:r>
              <a:rPr lang="pt-PT" sz="1800" dirty="0"/>
              <a:t>Há várias vacinas candidatas que podem ser distribuídas ao abrigo do mecanismo COVAX. </a:t>
            </a:r>
          </a:p>
          <a:p>
            <a:pPr algn="just">
              <a:lnSpc>
                <a:spcPct val="110000"/>
              </a:lnSpc>
            </a:pPr>
            <a:r>
              <a:rPr lang="pt-PT" sz="1800" dirty="0"/>
              <a:t>Algumas encontram-se na fase 2, enquanto outras já estão na fase 3 e duas candidatas já entraram nos ensaios da fase 4.  </a:t>
            </a:r>
          </a:p>
          <a:p>
            <a:pPr algn="just">
              <a:lnSpc>
                <a:spcPct val="110000"/>
              </a:lnSpc>
            </a:pPr>
            <a:r>
              <a:rPr lang="pt-PT" sz="1800" dirty="0"/>
              <a:t>Há vacinas que foram aprovadas para uso de emergência pela MHRA (RU) e pela FDA dos EUA, mas ainda aguardam aprovação condicional da EMA da UE e ainda não foram incluídas na Lista para Uso de Emergência da OMS</a:t>
            </a:r>
          </a:p>
          <a:p>
            <a:pPr lvl="0" algn="just">
              <a:lnSpc>
                <a:spcPct val="110000"/>
              </a:lnSpc>
            </a:pPr>
            <a:r>
              <a:rPr lang="pt-PT" sz="1800" dirty="0"/>
              <a:t>Neste momento, ainda ninguém sabe que vacina candidata irá receber</a:t>
            </a:r>
          </a:p>
          <a:p>
            <a:pPr lvl="0" algn="just">
              <a:lnSpc>
                <a:spcPct val="110000"/>
              </a:lnSpc>
            </a:pPr>
            <a:r>
              <a:rPr lang="pt-PT" sz="1800" dirty="0"/>
              <a:t>Cada uma das vacinas tem eficácia quase semelhante mas tem diferentes requisitos de armazenamento e transporte</a:t>
            </a:r>
          </a:p>
          <a:p>
            <a:pPr lvl="0" algn="just">
              <a:lnSpc>
                <a:spcPct val="110000"/>
              </a:lnSpc>
            </a:pPr>
            <a:r>
              <a:rPr lang="pt-PT" sz="1800" dirty="0"/>
              <a:t>Recomendações atuais para as vacinas candidatas :</a:t>
            </a:r>
          </a:p>
          <a:p>
            <a:pPr lvl="1" algn="just">
              <a:lnSpc>
                <a:spcPct val="110000"/>
              </a:lnSpc>
            </a:pPr>
            <a:r>
              <a:rPr lang="pt-PT" sz="1400" dirty="0"/>
              <a:t>Todas as vacinas requerem a administração de duas doses espaçadas entre 21 a 28 dias</a:t>
            </a:r>
          </a:p>
          <a:p>
            <a:pPr lvl="1" algn="just">
              <a:lnSpc>
                <a:spcPct val="110000"/>
              </a:lnSpc>
            </a:pPr>
            <a:r>
              <a:rPr lang="pt-PT" sz="1400" dirty="0"/>
              <a:t>Todas as vacinas, com exceção da AZD1222, exigem cadeia de ultrafrio instalada, antes de serem recebidas</a:t>
            </a:r>
          </a:p>
          <a:p>
            <a:pPr marL="0" indent="0" algn="ctr">
              <a:lnSpc>
                <a:spcPct val="110000"/>
              </a:lnSpc>
              <a:buNone/>
            </a:pPr>
            <a:r>
              <a:rPr lang="pt-PT" sz="1800" b="1" dirty="0"/>
              <a:t>NOTA: A OMS AINDA NÃO CONCLUIU A AVALIAÇÃO DE NENHUMA VACINA EM PARTICULAR COMO PARTE DA SUA LISTAGEM PARA USO DE EMERGÊNCIA</a:t>
            </a:r>
            <a:endParaRPr lang="pt-PT" sz="1800" b="1" strike="sngStrike"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315999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000" b="1"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APENAS SIMULAÇÃO</a:t>
            </a:r>
          </a:p>
        </p:txBody>
      </p:sp>
    </p:spTree>
    <p:extLst>
      <p:ext uri="{BB962C8B-B14F-4D97-AF65-F5344CB8AC3E}">
        <p14:creationId xmlns:p14="http://schemas.microsoft.com/office/powerpoint/2010/main" val="577837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pt-PT" dirty="0"/>
              <a:t>Sessão 2 – Perguntas para discussão</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dirty="0"/>
              <a:t>16 de </a:t>
            </a:r>
            <a:r>
              <a:rPr lang="en-US" dirty="0" err="1"/>
              <a:t>Fevereiro</a:t>
            </a:r>
            <a:r>
              <a:rPr lang="en-US" dirty="0"/>
              <a:t> de 2021</a:t>
            </a:r>
          </a:p>
          <a:p>
            <a:endParaRPr lang="en-US"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602901" y="753516"/>
            <a:ext cx="10822076" cy="5131174"/>
          </a:xfrm>
        </p:spPr>
        <p:txBody>
          <a:bodyPr>
            <a:normAutofit fontScale="92500" lnSpcReduction="10000"/>
          </a:bodyPr>
          <a:lstStyle/>
          <a:p>
            <a:pPr marL="0" indent="0" algn="just">
              <a:lnSpc>
                <a:spcPct val="120000"/>
              </a:lnSpc>
              <a:buNone/>
            </a:pPr>
            <a:r>
              <a:rPr lang="pt-PT" sz="2000" b="1" dirty="0">
                <a:solidFill>
                  <a:schemeClr val="accent3"/>
                </a:solidFill>
              </a:rPr>
              <a:t>Que processos seriam exigidos pela sua Autoridade Reguladora Nacional (ARN) para garantir que uma das referidas vacinas possa ser aprovada?</a:t>
            </a:r>
          </a:p>
          <a:p>
            <a:pPr marL="0" indent="0" algn="just">
              <a:lnSpc>
                <a:spcPct val="120000"/>
              </a:lnSpc>
              <a:buNone/>
            </a:pPr>
            <a:endParaRPr lang="pt-PT" sz="2000" b="1" dirty="0">
              <a:solidFill>
                <a:schemeClr val="accent3"/>
              </a:solidFill>
            </a:endParaRPr>
          </a:p>
          <a:p>
            <a:pPr marL="514350" indent="-514350" algn="just">
              <a:lnSpc>
                <a:spcPct val="120000"/>
              </a:lnSpc>
              <a:buFont typeface="+mj-lt"/>
              <a:buAutoNum type="arabicPeriod"/>
            </a:pPr>
            <a:r>
              <a:rPr lang="pt-PT" sz="2000" dirty="0"/>
              <a:t>Que informação mínima seria requerida pela ARN para garantir que, pelo menos, uma dessas vacinas possa ser avaliada para possível licenciamento e distribuição?</a:t>
            </a:r>
          </a:p>
          <a:p>
            <a:pPr marL="514350" indent="-514350" algn="just">
              <a:lnSpc>
                <a:spcPct val="120000"/>
              </a:lnSpc>
              <a:buFont typeface="+mj-lt"/>
              <a:buAutoNum type="arabicPeriod"/>
            </a:pPr>
            <a:r>
              <a:rPr lang="pt-PT" sz="2000" dirty="0"/>
              <a:t>Existem alguns aspetos dessas vacinas que possam implicar a rejeição nos termos do seu quadro regulador?</a:t>
            </a:r>
          </a:p>
          <a:p>
            <a:pPr marL="514350" indent="-514350" algn="just">
              <a:lnSpc>
                <a:spcPct val="120000"/>
              </a:lnSpc>
              <a:buFont typeface="+mj-lt"/>
              <a:buAutoNum type="arabicPeriod"/>
            </a:pPr>
            <a:r>
              <a:rPr lang="pt-PT" sz="2000" dirty="0"/>
              <a:t>Se uma vacina não estiver disponível, como irá a ARN tomar uma decisão para adotar outra vacina ou serão todas as vacinas aprovadas em simultâneo, se necessário?</a:t>
            </a:r>
          </a:p>
          <a:p>
            <a:pPr marL="514350" indent="-514350" algn="just">
              <a:lnSpc>
                <a:spcPct val="120000"/>
              </a:lnSpc>
              <a:buFont typeface="+mj-lt"/>
              <a:buAutoNum type="arabicPeriod"/>
            </a:pPr>
            <a:r>
              <a:rPr lang="pt-PT" sz="2000" dirty="0"/>
              <a:t>Se o fabricante alterar alguns dos ingredientes ou processos de fabrico (por exemplo, para tornar a vacina mais estável a temperaturas mais elevadas), como é que isso afetará as aprovações do regulador para uso (se essa alteração puder ser considerada como Alteração Pós-aprovação (PAC) e se existirem orientações e procedimentos para gerir a PAC)? </a:t>
            </a:r>
            <a:endParaRPr lang="pt-PT" sz="2000" strike="sngStrike"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657978" y="5811537"/>
            <a:ext cx="1935192" cy="749356"/>
            <a:chOff x="9978391" y="5342554"/>
            <a:chExt cx="1935192"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245203"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60 min.</a:t>
              </a:r>
            </a:p>
          </p:txBody>
        </p:sp>
      </p:grpSp>
    </p:spTree>
    <p:extLst>
      <p:ext uri="{BB962C8B-B14F-4D97-AF65-F5344CB8AC3E}">
        <p14:creationId xmlns:p14="http://schemas.microsoft.com/office/powerpoint/2010/main" val="2252988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A close up of a coffee cup sitting on a table&#10;&#10;Description automatically generated">
            <a:extLst>
              <a:ext uri="{FF2B5EF4-FFF2-40B4-BE49-F238E27FC236}">
                <a16:creationId xmlns:a16="http://schemas.microsoft.com/office/drawing/2014/main" id="{F182BF34-D40E-4D63-9929-583C8DCEDC43}"/>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en-US" dirty="0"/>
              <a:t>Intervalo</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r>
              <a:rPr lang="en-US" dirty="0"/>
              <a:t>16 de </a:t>
            </a:r>
            <a:r>
              <a:rPr lang="en-US" dirty="0" err="1"/>
              <a:t>Fevereiro</a:t>
            </a:r>
            <a:r>
              <a:rPr lang="en-US" dirty="0"/>
              <a:t> de 2021</a:t>
            </a:r>
          </a:p>
          <a:p>
            <a:endParaRPr lang="en-US" dirty="0"/>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en-US" sz="3600" b="1" dirty="0">
                <a:solidFill>
                  <a:schemeClr val="accent1"/>
                </a:solidFill>
              </a:rPr>
              <a:t>Pausa para café</a:t>
            </a:r>
            <a:br>
              <a:rPr lang="en-US" sz="3600" b="1" dirty="0">
                <a:solidFill>
                  <a:schemeClr val="accent1"/>
                </a:solidFill>
              </a:rPr>
            </a:br>
            <a:r>
              <a:rPr lang="en-US" sz="3600" b="1" dirty="0">
                <a:solidFill>
                  <a:schemeClr val="accent1"/>
                </a:solidFill>
              </a:rPr>
              <a:t>(15 min.)</a:t>
            </a:r>
          </a:p>
        </p:txBody>
      </p:sp>
    </p:spTree>
    <p:extLst>
      <p:ext uri="{BB962C8B-B14F-4D97-AF65-F5344CB8AC3E}">
        <p14:creationId xmlns:p14="http://schemas.microsoft.com/office/powerpoint/2010/main" val="949337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dirty="0"/>
              <a:t>Cenário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dirty="0"/>
              <a:t>16 de </a:t>
            </a:r>
            <a:r>
              <a:rPr lang="en-US" dirty="0" err="1"/>
              <a:t>Fevereiro</a:t>
            </a:r>
            <a:r>
              <a:rPr lang="en-US" dirty="0"/>
              <a:t> de 2021</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3159990" cy="400110"/>
          </a:xfrm>
          <a:prstGeom prst="rect">
            <a:avLst/>
          </a:prstGeom>
          <a:noFill/>
        </p:spPr>
        <p:txBody>
          <a:bodyPr wrap="none" rtlCol="0">
            <a:spAutoFit/>
          </a:bodyPr>
          <a:lstStyle/>
          <a:p>
            <a:pPr>
              <a:spcBef>
                <a:spcPts val="700"/>
              </a:spcBef>
              <a:buClr>
                <a:srgbClr val="DD8047"/>
              </a:buClr>
              <a:buSzPct val="60000"/>
            </a:pPr>
            <a:r>
              <a:rPr lang="en-US" sz="2000" b="1" dirty="0">
                <a:solidFill>
                  <a:schemeClr val="bg1"/>
                </a:solidFill>
                <a:latin typeface="Arial Black" panose="020B0A04020102020204" pitchFamily="34" charset="0"/>
              </a:rPr>
              <a:t>APENAS SIMULAÇÃO</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977030"/>
            <a:ext cx="6694334" cy="5408139"/>
          </a:xfrm>
          <a:prstGeom prst="rect">
            <a:avLst/>
          </a:prstGeom>
          <a:solidFill>
            <a:schemeClr val="tx2">
              <a:lumMod val="20000"/>
              <a:lumOff val="80000"/>
            </a:schemeClr>
          </a:solidFill>
        </p:spPr>
        <p:txBody>
          <a:bodyPr anchor="ctr">
            <a:normAutofit fontScale="77500" lnSpcReduction="20000"/>
          </a:bodyPr>
          <a:lstStyle/>
          <a:p>
            <a:pPr lvl="0">
              <a:lnSpc>
                <a:spcPct val="110000"/>
              </a:lnSpc>
            </a:pPr>
            <a:r>
              <a:rPr lang="pt-PT" dirty="0"/>
              <a:t>Todas as vacinas obtidas através do mecanismo COVAX foram aprovadas pela Autoridade Reguladora Nacional para uso na vacinação da população contra a COVID-19</a:t>
            </a:r>
          </a:p>
          <a:p>
            <a:pPr lvl="0">
              <a:lnSpc>
                <a:spcPct val="110000"/>
              </a:lnSpc>
            </a:pPr>
            <a:r>
              <a:rPr lang="pt-PT" dirty="0"/>
              <a:t>Outros países estão a licenciar a vacina para uso</a:t>
            </a:r>
          </a:p>
          <a:p>
            <a:pPr lvl="0">
              <a:lnSpc>
                <a:spcPct val="110000"/>
              </a:lnSpc>
            </a:pPr>
            <a:r>
              <a:rPr lang="pt-PT" dirty="0"/>
              <a:t>O COVAX está a aguardar a sua aprovação final para o transporte e manuseamento</a:t>
            </a:r>
          </a:p>
          <a:p>
            <a:pPr lvl="0">
              <a:lnSpc>
                <a:spcPct val="110000"/>
              </a:lnSpc>
            </a:pPr>
            <a:r>
              <a:rPr lang="pt-PT" dirty="0"/>
              <a:t>Antes da distribuição da vacina, é preciso que haja um plano de distribuição até ao ponto de uso e isso requer requisitos legislativos </a:t>
            </a:r>
          </a:p>
          <a:p>
            <a:pPr lvl="0">
              <a:lnSpc>
                <a:spcPct val="110000"/>
              </a:lnSpc>
            </a:pPr>
            <a:r>
              <a:rPr lang="pt-PT" dirty="0"/>
              <a:t>É preciso conhecer a legislação relativa ao desalfandegamento das mercadorias, manuseamento e armazenamento das vacinas.   </a:t>
            </a:r>
          </a:p>
        </p:txBody>
      </p:sp>
      <p:pic>
        <p:nvPicPr>
          <p:cNvPr id="6" name="Picture 5" descr="A picture containing indoor&#10;&#10;Description automatically generated">
            <a:extLst>
              <a:ext uri="{FF2B5EF4-FFF2-40B4-BE49-F238E27FC236}">
                <a16:creationId xmlns:a16="http://schemas.microsoft.com/office/drawing/2014/main" id="{D27CABB7-7BB4-7247-81E7-72C8F62CD7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63433" y="1179199"/>
            <a:ext cx="3721100" cy="5003800"/>
          </a:xfrm>
          <a:prstGeom prst="rect">
            <a:avLst/>
          </a:prstGeom>
        </p:spPr>
      </p:pic>
    </p:spTree>
    <p:extLst>
      <p:ext uri="{BB962C8B-B14F-4D97-AF65-F5344CB8AC3E}">
        <p14:creationId xmlns:p14="http://schemas.microsoft.com/office/powerpoint/2010/main" val="14880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pt-PT" dirty="0"/>
              <a:t>Sessão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16 February 2021</a:t>
            </a:fld>
            <a:endParaRPr lang="en-US"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546931" y="753515"/>
            <a:ext cx="11505369" cy="5723485"/>
          </a:xfrm>
        </p:spPr>
        <p:txBody>
          <a:bodyPr vert="horz" lIns="91440" tIns="45720" rIns="91440" bIns="45720" rtlCol="0" anchor="t">
            <a:noAutofit/>
          </a:bodyPr>
          <a:lstStyle/>
          <a:p>
            <a:pPr marL="0" indent="0">
              <a:buNone/>
            </a:pPr>
            <a:r>
              <a:rPr lang="pt-PT" sz="2400" b="1" dirty="0">
                <a:solidFill>
                  <a:schemeClr val="accent3"/>
                </a:solidFill>
                <a:latin typeface="Arial"/>
                <a:cs typeface="Arial"/>
              </a:rPr>
              <a:t>Quais são os próximos passos para garantir que a vacina aprovada possa ser usada no país?</a:t>
            </a:r>
            <a:endParaRPr lang="pt-PT" sz="1800" b="1" dirty="0">
              <a:latin typeface="Arial"/>
              <a:cs typeface="Arial"/>
            </a:endParaRPr>
          </a:p>
          <a:p>
            <a:pPr marL="514350" indent="-514350">
              <a:lnSpc>
                <a:spcPct val="110000"/>
              </a:lnSpc>
              <a:buFont typeface="+mj-lt"/>
              <a:buAutoNum type="arabicPeriod"/>
            </a:pPr>
            <a:r>
              <a:rPr lang="pt-PT" sz="1800" dirty="0">
                <a:latin typeface="Arial"/>
                <a:cs typeface="Arial"/>
              </a:rPr>
              <a:t>Quais são os passos seguintes  da supervisão do regulador após a aprovação pela ARN? Por exemplo:</a:t>
            </a:r>
          </a:p>
          <a:p>
            <a:pPr marL="971550" lvl="1" indent="-514350">
              <a:lnSpc>
                <a:spcPct val="110000"/>
              </a:lnSpc>
              <a:buFont typeface="+mj-lt"/>
              <a:buAutoNum type="alphaLcParenR"/>
            </a:pPr>
            <a:r>
              <a:rPr lang="pt-PT" sz="1800" dirty="0">
                <a:latin typeface="Arial"/>
                <a:cs typeface="Arial"/>
              </a:rPr>
              <a:t>Licença de importação</a:t>
            </a:r>
          </a:p>
          <a:p>
            <a:pPr marL="971550" lvl="1" indent="-514350">
              <a:lnSpc>
                <a:spcPct val="110000"/>
              </a:lnSpc>
              <a:buFont typeface="+mj-lt"/>
              <a:buAutoNum type="alphaLcParenR"/>
            </a:pPr>
            <a:r>
              <a:rPr lang="pt-PT" sz="1800" dirty="0">
                <a:latin typeface="Arial"/>
                <a:cs typeface="Arial"/>
              </a:rPr>
              <a:t>Libertação dos lotes pela ARN</a:t>
            </a:r>
          </a:p>
          <a:p>
            <a:pPr marL="971550" lvl="1" indent="-514350">
              <a:lnSpc>
                <a:spcPct val="110000"/>
              </a:lnSpc>
              <a:buFont typeface="+mj-lt"/>
              <a:buAutoNum type="alphaLcParenR"/>
            </a:pPr>
            <a:r>
              <a:rPr lang="pt-PT" sz="1800" dirty="0">
                <a:latin typeface="Arial"/>
                <a:cs typeface="Arial"/>
              </a:rPr>
              <a:t>Armazenamento e distribuição</a:t>
            </a:r>
          </a:p>
          <a:p>
            <a:pPr marL="514350" indent="-514350">
              <a:lnSpc>
                <a:spcPct val="110000"/>
              </a:lnSpc>
              <a:buFont typeface="+mj-lt"/>
              <a:buAutoNum type="arabicPeriod"/>
            </a:pPr>
            <a:r>
              <a:rPr lang="pt-PT" sz="1800" dirty="0">
                <a:latin typeface="Arial"/>
                <a:cs typeface="Arial"/>
              </a:rPr>
              <a:t>Uma vez aprovada a vacina, quais são os requisitos mínimos para a licença de importação?</a:t>
            </a:r>
          </a:p>
          <a:p>
            <a:pPr marL="971550" lvl="1" indent="-514350">
              <a:lnSpc>
                <a:spcPct val="110000"/>
              </a:lnSpc>
              <a:buFont typeface="+mj-lt"/>
              <a:buAutoNum type="alphaLcParenR"/>
            </a:pPr>
            <a:r>
              <a:rPr lang="pt-PT" sz="1800" dirty="0">
                <a:latin typeface="Arial"/>
                <a:cs typeface="Arial"/>
              </a:rPr>
              <a:t>Quanto tempo é necessário para emitir uma licença de importação? Poderá ser emitida em menos de 5 (cinco) dias úteis?</a:t>
            </a:r>
          </a:p>
          <a:p>
            <a:pPr marL="514350" indent="-514350">
              <a:lnSpc>
                <a:spcPct val="110000"/>
              </a:lnSpc>
              <a:buFont typeface="+mj-lt"/>
              <a:buAutoNum type="arabicPeriod"/>
            </a:pPr>
            <a:r>
              <a:rPr lang="pt-PT" sz="1800" dirty="0">
                <a:latin typeface="Arial"/>
                <a:cs typeface="Arial"/>
              </a:rPr>
              <a:t>A libertação dos lotes pela ARN é obrigatória, de acordo com os regulamentos nacionais?</a:t>
            </a:r>
          </a:p>
          <a:p>
            <a:pPr marL="971550" lvl="1" indent="-514350">
              <a:lnSpc>
                <a:spcPct val="110000"/>
              </a:lnSpc>
              <a:buFont typeface="+mj-lt"/>
              <a:buAutoNum type="alphaLcParenR"/>
            </a:pPr>
            <a:r>
              <a:rPr lang="pt-PT" sz="1800" dirty="0">
                <a:latin typeface="Arial"/>
                <a:cs typeface="Arial"/>
              </a:rPr>
              <a:t>A testagem das vacinas é obrigatória?</a:t>
            </a:r>
          </a:p>
          <a:p>
            <a:pPr marL="971550" lvl="1" indent="-514350">
              <a:lnSpc>
                <a:spcPct val="110000"/>
              </a:lnSpc>
              <a:buFont typeface="+mj-lt"/>
              <a:buAutoNum type="alphaLcParenR"/>
            </a:pPr>
            <a:r>
              <a:rPr lang="pt-PT" sz="1800" dirty="0">
                <a:latin typeface="Arial"/>
                <a:cs typeface="Arial"/>
              </a:rPr>
              <a:t>Quais são os requisitos mínimos para a libertação nacional dos lotes, incluindo a lista dos documentos obrigatórios? </a:t>
            </a:r>
          </a:p>
          <a:p>
            <a:pPr marL="971550" lvl="1" indent="-514350">
              <a:lnSpc>
                <a:spcPct val="110000"/>
              </a:lnSpc>
              <a:buFont typeface="+mj-lt"/>
              <a:buAutoNum type="alphaLcParenR"/>
            </a:pPr>
            <a:r>
              <a:rPr lang="pt-PT" sz="1800" dirty="0">
                <a:latin typeface="Arial"/>
                <a:cs typeface="Arial"/>
              </a:rPr>
              <a:t>A vacina pode ser libertada em menos de dois dias, analisando apenas o sumário de protocolo de lotes?</a:t>
            </a:r>
          </a:p>
          <a:p>
            <a:pPr marL="457200" lvl="1" indent="0">
              <a:lnSpc>
                <a:spcPct val="110000"/>
              </a:lnSpc>
              <a:buNone/>
            </a:pPr>
            <a:endParaRPr lang="pt-PT" sz="1400" dirty="0">
              <a:latin typeface="Arial"/>
              <a:cs typeface="Arial"/>
            </a:endParaRPr>
          </a:p>
          <a:p>
            <a:pPr marL="514350" indent="-514350">
              <a:lnSpc>
                <a:spcPct val="110000"/>
              </a:lnSpc>
              <a:buFont typeface="+mj-lt"/>
              <a:buAutoNum type="arabicPeriod"/>
            </a:pPr>
            <a:endParaRPr lang="pt-PT" sz="1800" dirty="0">
              <a:solidFill>
                <a:srgbClr val="FF0000"/>
              </a:solidFill>
              <a:latin typeface="Arial"/>
              <a:cs typeface="Arial"/>
            </a:endParaRPr>
          </a:p>
          <a:p>
            <a:pPr marL="514350" indent="-514350">
              <a:lnSpc>
                <a:spcPct val="110000"/>
              </a:lnSpc>
              <a:buFont typeface="+mj-lt"/>
              <a:buAutoNum type="arabicPeriod"/>
            </a:pPr>
            <a:endParaRPr lang="pt-PT" sz="1800" dirty="0">
              <a:latin typeface="Arial"/>
              <a:cs typeface="Arial"/>
            </a:endParaRPr>
          </a:p>
          <a:p>
            <a:pPr marL="514350" indent="-514350">
              <a:lnSpc>
                <a:spcPct val="110000"/>
              </a:lnSpc>
              <a:buFont typeface="+mj-lt"/>
              <a:buAutoNum type="arabicPeriod"/>
            </a:pPr>
            <a:endParaRPr lang="pt-PT" sz="1800" dirty="0">
              <a:latin typeface="Arial"/>
              <a:cs typeface="Arial"/>
            </a:endParaRPr>
          </a:p>
          <a:p>
            <a:pPr marL="342900" indent="-342900">
              <a:lnSpc>
                <a:spcPct val="100000"/>
              </a:lnSpc>
              <a:spcBef>
                <a:spcPts val="600"/>
              </a:spcBef>
              <a:buFont typeface="+mj-lt"/>
              <a:buAutoNum type="arabicPeriod"/>
            </a:pPr>
            <a:endParaRPr lang="pt-PT"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878183" y="2010631"/>
            <a:ext cx="1935192" cy="749356"/>
            <a:chOff x="9978391" y="5342554"/>
            <a:chExt cx="1935192"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245203"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60 min.</a:t>
              </a:r>
            </a:p>
          </p:txBody>
        </p:sp>
      </p:grpSp>
    </p:spTree>
    <p:extLst>
      <p:ext uri="{BB962C8B-B14F-4D97-AF65-F5344CB8AC3E}">
        <p14:creationId xmlns:p14="http://schemas.microsoft.com/office/powerpoint/2010/main" val="85516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dirty="0"/>
              <a:t>Sessão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16 February 2021</a:t>
            </a:fld>
            <a:endParaRPr lang="en-US"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717847" y="753515"/>
            <a:ext cx="10630968" cy="5609707"/>
          </a:xfrm>
        </p:spPr>
        <p:txBody>
          <a:bodyPr vert="horz" lIns="91440" tIns="45720" rIns="91440" bIns="45720" rtlCol="0" anchor="t">
            <a:noAutofit/>
          </a:bodyPr>
          <a:lstStyle/>
          <a:p>
            <a:pPr marL="0" indent="0">
              <a:buNone/>
            </a:pPr>
            <a:r>
              <a:rPr lang="pt-PT" sz="2400" b="1" dirty="0">
                <a:solidFill>
                  <a:schemeClr val="accent3"/>
                </a:solidFill>
                <a:latin typeface="Arial"/>
                <a:cs typeface="Arial"/>
              </a:rPr>
              <a:t>Quais são os seus próximos passos para garantir que a vacina aprovada pode ser usada no seu país?</a:t>
            </a:r>
          </a:p>
          <a:p>
            <a:pPr marL="0" indent="0">
              <a:buNone/>
            </a:pPr>
            <a:endParaRPr lang="pt-PT" sz="2400" b="1" dirty="0">
              <a:latin typeface="Arial"/>
              <a:cs typeface="Arial"/>
            </a:endParaRPr>
          </a:p>
          <a:p>
            <a:pPr marL="514350" indent="-514350">
              <a:lnSpc>
                <a:spcPct val="110000"/>
              </a:lnSpc>
              <a:buFont typeface="+mj-lt"/>
              <a:buAutoNum type="arabicPeriod" startAt="4"/>
            </a:pPr>
            <a:r>
              <a:rPr lang="pt-PT" sz="2000" dirty="0">
                <a:latin typeface="Arial"/>
                <a:cs typeface="Arial"/>
              </a:rPr>
              <a:t>Quando uma vacina tiver recebido todas as aprovações do regulador para ser usada, existe uma supervisão reguladora do armazenamento e distribuição das vacinas?</a:t>
            </a:r>
          </a:p>
          <a:p>
            <a:pPr marL="971550" lvl="1" indent="-514350">
              <a:lnSpc>
                <a:spcPct val="110000"/>
              </a:lnSpc>
              <a:buFont typeface="+mj-lt"/>
              <a:buAutoNum type="alphaLcParenR"/>
            </a:pPr>
            <a:r>
              <a:rPr lang="pt-PT" sz="2000" dirty="0">
                <a:latin typeface="Arial"/>
                <a:cs typeface="Arial"/>
              </a:rPr>
              <a:t>Qual é, no seu país, a entidade responsável por armazenar e distribuir a vacina?</a:t>
            </a:r>
          </a:p>
          <a:p>
            <a:pPr marL="971550" lvl="1" indent="-514350">
              <a:lnSpc>
                <a:spcPct val="110000"/>
              </a:lnSpc>
              <a:buFont typeface="+mj-lt"/>
              <a:buAutoNum type="alphaLcParenR"/>
            </a:pPr>
            <a:r>
              <a:rPr lang="pt-PT" sz="2000" dirty="0">
                <a:latin typeface="Segoe UI" panose="020B0502040204020203" pitchFamily="34" charset="0"/>
              </a:rPr>
              <a:t>Essas entidades estão sujeitas a licenciamento ou são regularmente inspecionadas pela ARN no que diz respeito ao seu cumprimento das Práticas de Bom Armazenamento e Distribuição (GSDP) e das orientações relacionadas com a cadeia de frio?</a:t>
            </a:r>
            <a:endParaRPr lang="pt-PT" sz="2000" dirty="0">
              <a:latin typeface="Arial"/>
              <a:cs typeface="Arial"/>
            </a:endParaRPr>
          </a:p>
          <a:p>
            <a:pPr marL="514350" indent="-514350">
              <a:lnSpc>
                <a:spcPct val="110000"/>
              </a:lnSpc>
              <a:buFont typeface="+mj-lt"/>
              <a:buAutoNum type="arabicPeriod" startAt="4"/>
            </a:pPr>
            <a:endParaRPr lang="pt-PT" sz="2000" dirty="0">
              <a:latin typeface="Arial"/>
              <a:cs typeface="Arial"/>
            </a:endParaRPr>
          </a:p>
          <a:p>
            <a:pPr marL="342900" indent="-342900">
              <a:lnSpc>
                <a:spcPct val="100000"/>
              </a:lnSpc>
              <a:spcBef>
                <a:spcPts val="600"/>
              </a:spcBef>
              <a:buFont typeface="+mj-lt"/>
              <a:buAutoNum type="arabicPeriod" startAt="4"/>
            </a:pPr>
            <a:r>
              <a:rPr lang="pt-PT" sz="2000" dirty="0">
                <a:latin typeface="Arial"/>
                <a:cs typeface="Arial"/>
              </a:rPr>
              <a:t>Que sistemas existem para assegurar a segurança e eficácia das vacinas aprovadas para emergências? </a:t>
            </a:r>
          </a:p>
        </p:txBody>
      </p:sp>
    </p:spTree>
    <p:extLst>
      <p:ext uri="{BB962C8B-B14F-4D97-AF65-F5344CB8AC3E}">
        <p14:creationId xmlns:p14="http://schemas.microsoft.com/office/powerpoint/2010/main" val="1081796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pt-PT" dirty="0"/>
              <a:t>Cenário 4 – Monitorização da segurança</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dirty="0"/>
              <a:t>16 de </a:t>
            </a:r>
            <a:r>
              <a:rPr lang="en-US" dirty="0" err="1"/>
              <a:t>Fevereiro</a:t>
            </a:r>
            <a:r>
              <a:rPr lang="en-US" dirty="0"/>
              <a:t> de 2021</a:t>
            </a:r>
          </a:p>
          <a:p>
            <a:endParaRPr lang="en-US"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8813800" y="-1"/>
            <a:ext cx="3108188" cy="607688"/>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890000" y="0"/>
            <a:ext cx="3479800" cy="558800"/>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3159990" cy="400110"/>
          </a:xfrm>
          <a:prstGeom prst="rect">
            <a:avLst/>
          </a:prstGeom>
          <a:noFill/>
        </p:spPr>
        <p:txBody>
          <a:bodyPr wrap="none" rtlCol="0">
            <a:spAutoFit/>
          </a:bodyPr>
          <a:lstStyle/>
          <a:p>
            <a:pPr>
              <a:spcBef>
                <a:spcPts val="700"/>
              </a:spcBef>
              <a:buClr>
                <a:srgbClr val="DD8047"/>
              </a:buClr>
              <a:buSzPct val="60000"/>
            </a:pPr>
            <a:r>
              <a:rPr lang="en-US" sz="2000" b="1" dirty="0">
                <a:solidFill>
                  <a:schemeClr val="bg1"/>
                </a:solidFill>
                <a:latin typeface="Arial Black" panose="020B0A04020102020204" pitchFamily="34" charset="0"/>
              </a:rPr>
              <a:t>APENAS SIMULAÇÃO</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0" y="805817"/>
            <a:ext cx="8590387" cy="5720480"/>
          </a:xfrm>
          <a:prstGeom prst="rect">
            <a:avLst/>
          </a:prstGeom>
          <a:solidFill>
            <a:schemeClr val="tx2">
              <a:lumMod val="20000"/>
              <a:lumOff val="80000"/>
            </a:schemeClr>
          </a:solidFill>
        </p:spPr>
        <p:txBody>
          <a:bodyPr anchor="ctr">
            <a:normAutofit fontScale="92500" lnSpcReduction="10000"/>
          </a:bodyPr>
          <a:lstStyle/>
          <a:p>
            <a:pPr>
              <a:lnSpc>
                <a:spcPct val="110000"/>
              </a:lnSpc>
            </a:pPr>
            <a:r>
              <a:rPr lang="pt-PT" sz="2000" dirty="0">
                <a:latin typeface="+mj-lt"/>
                <a:cs typeface="Calibri"/>
              </a:rPr>
              <a:t>A nova vacina foi distribuída e está a ser administrada a grupos-alvo selecionados. Os efeitos secundários são poucos e estão dentro dos critérios de estudo do fabricante.</a:t>
            </a:r>
          </a:p>
          <a:p>
            <a:pPr>
              <a:lnSpc>
                <a:spcPct val="110000"/>
              </a:lnSpc>
            </a:pPr>
            <a:r>
              <a:rPr lang="pt-PT" sz="2000" dirty="0">
                <a:latin typeface="+mj-lt"/>
                <a:cs typeface="Calibri"/>
              </a:rPr>
              <a:t>Na quarta-feira, a imprensa local da província </a:t>
            </a:r>
            <a:r>
              <a:rPr lang="pt-PT" sz="2000" dirty="0">
                <a:highlight>
                  <a:srgbClr val="FFFF00"/>
                </a:highlight>
                <a:latin typeface="+mj-lt"/>
                <a:cs typeface="Calibri"/>
              </a:rPr>
              <a:t>XX notificou quatro casos </a:t>
            </a:r>
            <a:r>
              <a:rPr lang="pt-PT" sz="2000" dirty="0">
                <a:latin typeface="+mj-lt"/>
                <a:cs typeface="Calibri"/>
              </a:rPr>
              <a:t>em que pessoas vacinadas tiveram falta de ar grave e pieira algumas horas depois da vacinação. Essas quatro pessoas foram internadas em hospitais locais e, segundo os relatos, estão em condições graves.   </a:t>
            </a:r>
          </a:p>
          <a:p>
            <a:pPr>
              <a:lnSpc>
                <a:spcPct val="110000"/>
              </a:lnSpc>
            </a:pPr>
            <a:r>
              <a:rPr lang="pt-PT" sz="2000" dirty="0">
                <a:latin typeface="+mj-lt"/>
                <a:cs typeface="Calibri"/>
              </a:rPr>
              <a:t>Outras investigações revelaram que as quatro pessoas em questão tinham recebido a vacina da gripe à base de ovos ao mesmo tempo que receberam a vacina do COVAX e há indicações de que possa ter sido uma reação alérgica à vacina da gripe. Continua a ser investigada a razão pela qual as duas vacinas foram administradas ao mesmo tempo.</a:t>
            </a:r>
          </a:p>
          <a:p>
            <a:pPr>
              <a:lnSpc>
                <a:spcPct val="110000"/>
              </a:lnSpc>
            </a:pPr>
            <a:r>
              <a:rPr lang="pt-PT" sz="2000" dirty="0">
                <a:latin typeface="+mj-lt"/>
                <a:cs typeface="Calibri"/>
              </a:rPr>
              <a:t>Na sexta-feira 5 pessoas num centro de vacinação relataram febre e inchaço no ponto da vacinação cerca de 5 horas depois de vacinadas. Parece que a vacina administrada não tinha sido armazenada corretamente ou possivelmente tinha sido contaminada. As investigações continuam.</a:t>
            </a:r>
          </a:p>
          <a:p>
            <a:pPr>
              <a:lnSpc>
                <a:spcPct val="110000"/>
              </a:lnSpc>
            </a:pPr>
            <a:r>
              <a:rPr lang="pt-PT" sz="2000" dirty="0">
                <a:latin typeface="+mj-lt"/>
                <a:cs typeface="Calibri"/>
              </a:rPr>
              <a:t>A imprensa relata estes incidentes, muitas vezes, em termos de inflamação. </a:t>
            </a:r>
          </a:p>
          <a:p>
            <a:pPr>
              <a:lnSpc>
                <a:spcPct val="110000"/>
              </a:lnSpc>
            </a:pPr>
            <a:endParaRPr lang="pt-PT" sz="2000" dirty="0">
              <a:latin typeface="+mj-lt"/>
              <a:cs typeface="Calibri"/>
            </a:endParaRPr>
          </a:p>
        </p:txBody>
      </p:sp>
      <p:sp>
        <p:nvSpPr>
          <p:cNvPr id="3" name="AutoShape 2" descr="Anti mask protest: Psychologists explain why some refuse ...">
            <a:extLst>
              <a:ext uri="{FF2B5EF4-FFF2-40B4-BE49-F238E27FC236}">
                <a16:creationId xmlns:a16="http://schemas.microsoft.com/office/drawing/2014/main" id="{A34D0E37-274B-9F4E-AEFF-0058CBB3D449}"/>
              </a:ext>
            </a:extLst>
          </p:cNvPr>
          <p:cNvSpPr>
            <a:spLocks noChangeAspect="1" noChangeArrowheads="1"/>
          </p:cNvSpPr>
          <p:nvPr/>
        </p:nvSpPr>
        <p:spPr bwMode="auto">
          <a:xfrm flipH="1">
            <a:off x="6248399" y="805817"/>
            <a:ext cx="2775583" cy="2775583"/>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6" name="Picture 5">
            <a:extLst>
              <a:ext uri="{FF2B5EF4-FFF2-40B4-BE49-F238E27FC236}">
                <a16:creationId xmlns:a16="http://schemas.microsoft.com/office/drawing/2014/main" id="{B464322C-A476-9D41-A858-6F6F9C5DBB1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899724" y="1277655"/>
            <a:ext cx="2872275" cy="4302690"/>
          </a:xfrm>
          <a:prstGeom prst="rect">
            <a:avLst/>
          </a:prstGeom>
        </p:spPr>
      </p:pic>
    </p:spTree>
    <p:extLst>
      <p:ext uri="{BB962C8B-B14F-4D97-AF65-F5344CB8AC3E}">
        <p14:creationId xmlns:p14="http://schemas.microsoft.com/office/powerpoint/2010/main" val="102675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pt-PT" dirty="0"/>
              <a:t>Sessão 4 – Perguntas para discussão</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dirty="0"/>
              <a:t>16 de </a:t>
            </a:r>
            <a:r>
              <a:rPr lang="en-US" dirty="0" err="1"/>
              <a:t>Fevereiro</a:t>
            </a:r>
            <a:r>
              <a:rPr lang="en-US" dirty="0"/>
              <a:t> de 2021</a:t>
            </a:r>
          </a:p>
          <a:p>
            <a:endParaRPr lang="en-US"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378996" y="651915"/>
            <a:ext cx="11813004" cy="5807377"/>
          </a:xfrm>
        </p:spPr>
        <p:txBody>
          <a:bodyPr vert="horz" lIns="91440" tIns="45720" rIns="91440" bIns="45720" rtlCol="0" anchor="t">
            <a:noAutofit/>
          </a:bodyPr>
          <a:lstStyle/>
          <a:p>
            <a:pPr>
              <a:lnSpc>
                <a:spcPct val="100000"/>
              </a:lnSpc>
            </a:pPr>
            <a:r>
              <a:rPr lang="pt-PT" sz="1400" b="1" dirty="0">
                <a:solidFill>
                  <a:schemeClr val="accent3"/>
                </a:solidFill>
              </a:rPr>
              <a:t>Antes do início da vacinação, o que fará para preparar o programa de vacinação local para resolver essas situações? </a:t>
            </a:r>
          </a:p>
          <a:p>
            <a:pPr>
              <a:lnSpc>
                <a:spcPct val="100000"/>
              </a:lnSpc>
            </a:pPr>
            <a:r>
              <a:rPr lang="pt-PT" sz="1400" b="1" dirty="0">
                <a:solidFill>
                  <a:schemeClr val="accent3"/>
                </a:solidFill>
              </a:rPr>
              <a:t>A nível local, descreva como notificaria esses casos e a quem.</a:t>
            </a:r>
          </a:p>
          <a:p>
            <a:pPr>
              <a:lnSpc>
                <a:spcPct val="100000"/>
              </a:lnSpc>
            </a:pPr>
            <a:r>
              <a:rPr lang="pt-PT" sz="1400" b="1" dirty="0">
                <a:solidFill>
                  <a:schemeClr val="accent3"/>
                </a:solidFill>
              </a:rPr>
              <a:t>Queira indicar em pormenor os passos que daria para investigar e responder a essa situação.</a:t>
            </a:r>
          </a:p>
          <a:p>
            <a:pPr>
              <a:lnSpc>
                <a:spcPct val="100000"/>
              </a:lnSpc>
            </a:pPr>
            <a:r>
              <a:rPr lang="pt-PT" sz="1400" b="1" dirty="0">
                <a:solidFill>
                  <a:schemeClr val="accent3"/>
                </a:solidFill>
              </a:rPr>
              <a:t>Como abordaria as preocupações que surgiriam na comunidade relativamente à segurança da vacina.</a:t>
            </a:r>
            <a:endParaRPr lang="pt-PT" sz="1400" b="1" dirty="0"/>
          </a:p>
          <a:p>
            <a:pPr marL="0" indent="0">
              <a:lnSpc>
                <a:spcPct val="100000"/>
              </a:lnSpc>
              <a:buNone/>
            </a:pPr>
            <a:r>
              <a:rPr lang="pt-PT" sz="1400" b="1" dirty="0"/>
              <a:t>Perguntas específicas</a:t>
            </a:r>
          </a:p>
          <a:p>
            <a:pPr marL="514350" lvl="0" indent="-514350">
              <a:lnSpc>
                <a:spcPct val="100000"/>
              </a:lnSpc>
              <a:buFont typeface="+mj-lt"/>
              <a:buAutoNum type="arabicPeriod"/>
            </a:pPr>
            <a:r>
              <a:rPr lang="pt-PT" sz="1400" dirty="0">
                <a:latin typeface="Arial"/>
                <a:cs typeface="Arial"/>
              </a:rPr>
              <a:t>Antes do início da vacinação contra a Covid-19, que atividades específicas empreenderia a nível distrital e a nível local para preparar os profissionais de saúde para responderem a efeitos adversos?</a:t>
            </a:r>
          </a:p>
          <a:p>
            <a:pPr marL="514350" lvl="0" indent="-514350">
              <a:lnSpc>
                <a:spcPct val="100000"/>
              </a:lnSpc>
              <a:buFont typeface="+mj-lt"/>
              <a:buAutoNum type="arabicPeriod"/>
            </a:pPr>
            <a:r>
              <a:rPr lang="pt-PT" sz="1400" dirty="0">
                <a:latin typeface="Arial"/>
                <a:cs typeface="Arial"/>
              </a:rPr>
              <a:t>Qual e a diferença na abordagem e conteúdo da formação dada a 1. Vacinadores 2. Investigadores 3.Membros da comissão de EAPV?</a:t>
            </a:r>
          </a:p>
          <a:p>
            <a:pPr marL="514350" lvl="0" indent="-514350">
              <a:lnSpc>
                <a:spcPct val="100000"/>
              </a:lnSpc>
              <a:buFont typeface="+mj-lt"/>
              <a:buAutoNum type="arabicPeriod"/>
            </a:pPr>
            <a:r>
              <a:rPr lang="pt-PT" sz="1400" dirty="0">
                <a:latin typeface="Arial"/>
                <a:cs typeface="Arial"/>
              </a:rPr>
              <a:t>Se ocorrer um efeito adverso, qual o conteúdo do relatório e o processo de notificação e tomada de decisão aos diferentes níveis da hierarquia (distrito, província e país)?</a:t>
            </a:r>
          </a:p>
          <a:p>
            <a:pPr marL="514350" lvl="0" indent="-514350">
              <a:lnSpc>
                <a:spcPct val="100000"/>
              </a:lnSpc>
              <a:buFont typeface="+mj-lt"/>
              <a:buAutoNum type="arabicPeriod"/>
            </a:pPr>
            <a:r>
              <a:rPr lang="pt-PT" sz="1400" dirty="0">
                <a:latin typeface="Arial"/>
                <a:cs typeface="Arial"/>
              </a:rPr>
              <a:t>O que é um efeito adverso grave? Qual a finalidade da investigação sobre efeitos adversos graves? Quais os principais passos envolvidos? Quem investiga? </a:t>
            </a:r>
          </a:p>
          <a:p>
            <a:pPr marL="514350" lvl="0" indent="-514350">
              <a:lnSpc>
                <a:spcPct val="100000"/>
              </a:lnSpc>
              <a:buFont typeface="+mj-lt"/>
              <a:buAutoNum type="arabicPeriod"/>
            </a:pPr>
            <a:r>
              <a:rPr lang="pt-PT" sz="1400" dirty="0">
                <a:latin typeface="Arial"/>
                <a:cs typeface="Arial"/>
              </a:rPr>
              <a:t>Como são recolhidos, compilados, transmitidos, processados e interpretados os dados sobre segurança da vacina nível periférico, distrital, provincial e nacional? </a:t>
            </a:r>
          </a:p>
          <a:p>
            <a:pPr marL="514350" lvl="0" indent="-514350">
              <a:lnSpc>
                <a:spcPct val="100000"/>
              </a:lnSpc>
              <a:buFont typeface="+mj-lt"/>
              <a:buAutoNum type="arabicPeriod"/>
            </a:pPr>
            <a:r>
              <a:rPr lang="pt-PT" sz="1400" dirty="0">
                <a:latin typeface="Arial"/>
                <a:cs typeface="Arial"/>
              </a:rPr>
              <a:t>O que significa avaliação da causalidade de um efeito adverso pós-vacinação (EAPV)? Quem faz essa avaliação? Qual é o resultado dessa avaliação? </a:t>
            </a:r>
          </a:p>
          <a:p>
            <a:pPr marL="514350" lvl="0" indent="-514350">
              <a:lnSpc>
                <a:spcPct val="100000"/>
              </a:lnSpc>
              <a:buFont typeface="+mj-lt"/>
              <a:buAutoNum type="arabicPeriod"/>
            </a:pPr>
            <a:r>
              <a:rPr lang="pt-PT" sz="1400" dirty="0">
                <a:latin typeface="Arial"/>
                <a:cs typeface="Arial"/>
              </a:rPr>
              <a:t>Como comunica os resultados da avaliação de causalidade com os diferentes níveis da hierarquia e o fornecedor/fabricante?</a:t>
            </a:r>
          </a:p>
          <a:p>
            <a:pPr marL="514350" lvl="0" indent="-514350">
              <a:lnSpc>
                <a:spcPct val="100000"/>
              </a:lnSpc>
              <a:buFont typeface="+mj-lt"/>
              <a:buAutoNum type="arabicPeriod"/>
            </a:pPr>
            <a:r>
              <a:rPr lang="pt-PT" sz="1400" dirty="0">
                <a:latin typeface="Arial"/>
                <a:cs typeface="Arial"/>
              </a:rPr>
              <a:t>Qual é a sua estratégia de comunicação com o público? </a:t>
            </a: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10299531" y="5747413"/>
            <a:ext cx="1727369" cy="749356"/>
            <a:chOff x="9978391" y="5342554"/>
            <a:chExt cx="1935192"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245203"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60 min.</a:t>
              </a:r>
            </a:p>
          </p:txBody>
        </p:sp>
      </p:grpSp>
    </p:spTree>
    <p:extLst>
      <p:ext uri="{BB962C8B-B14F-4D97-AF65-F5344CB8AC3E}">
        <p14:creationId xmlns:p14="http://schemas.microsoft.com/office/powerpoint/2010/main" val="1919693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en-US" dirty="0"/>
              <a:t>Revisão</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dirty="0"/>
              <a:t>16 de </a:t>
            </a:r>
            <a:r>
              <a:rPr lang="en-US" dirty="0" err="1"/>
              <a:t>Fevereiro</a:t>
            </a:r>
            <a:r>
              <a:rPr lang="en-US" dirty="0"/>
              <a:t> de 2021</a:t>
            </a:r>
          </a:p>
          <a:p>
            <a:endParaRPr lang="en-US" dirty="0"/>
          </a:p>
        </p:txBody>
      </p:sp>
      <p:pic>
        <p:nvPicPr>
          <p:cNvPr id="10" name="image9.png" descr="drawing_light_bulb_with_pen_1600_clr.png">
            <a:extLst>
              <a:ext uri="{FF2B5EF4-FFF2-40B4-BE49-F238E27FC236}">
                <a16:creationId xmlns:a16="http://schemas.microsoft.com/office/drawing/2014/main" id="{BE1C5A5E-B8B6-4E35-940D-F3C9E11A8E90}"/>
              </a:ext>
            </a:extLst>
          </p:cNvPr>
          <p:cNvPicPr/>
          <p:nvPr/>
        </p:nvPicPr>
        <p:blipFill>
          <a:blip r:embed="rId2" cstate="email">
            <a:extLst>
              <a:ext uri="{28A0092B-C50C-407E-A947-70E740481C1C}">
                <a14:useLocalDpi xmlns:a14="http://schemas.microsoft.com/office/drawing/2010/main"/>
              </a:ext>
            </a:extLst>
          </a:blip>
          <a:stretch>
            <a:fillRect/>
          </a:stretch>
        </p:blipFill>
        <p:spPr>
          <a:xfrm>
            <a:off x="6744268" y="1944805"/>
            <a:ext cx="2737133" cy="2883175"/>
          </a:xfrm>
          <a:prstGeom prst="rect">
            <a:avLst/>
          </a:prstGeom>
          <a:ln w="12700">
            <a:miter lim="400000"/>
          </a:ln>
        </p:spPr>
      </p:pic>
      <p:sp>
        <p:nvSpPr>
          <p:cNvPr id="7" name="Rectangle 6">
            <a:extLst>
              <a:ext uri="{FF2B5EF4-FFF2-40B4-BE49-F238E27FC236}">
                <a16:creationId xmlns:a16="http://schemas.microsoft.com/office/drawing/2014/main" id="{C01FE6C6-074E-411A-8012-C35DDF7F562A}"/>
              </a:ext>
            </a:extLst>
          </p:cNvPr>
          <p:cNvSpPr/>
          <p:nvPr/>
        </p:nvSpPr>
        <p:spPr>
          <a:xfrm>
            <a:off x="2047164" y="2628688"/>
            <a:ext cx="4380931" cy="2823591"/>
          </a:xfrm>
          <a:prstGeom prst="rect">
            <a:avLst/>
          </a:prstGeom>
        </p:spPr>
        <p:txBody>
          <a:bodyPr wrap="square">
            <a:noAutofit/>
          </a:bodyPr>
          <a:lstStyle/>
          <a:p>
            <a:pPr algn="r"/>
            <a:r>
              <a:rPr lang="pt-PT" sz="3200" b="1" dirty="0"/>
              <a:t>Feedback inicial dos participantes sobre o TTX</a:t>
            </a:r>
          </a:p>
        </p:txBody>
      </p:sp>
      <p:cxnSp>
        <p:nvCxnSpPr>
          <p:cNvPr id="9" name="Straight Connector 8">
            <a:extLst>
              <a:ext uri="{FF2B5EF4-FFF2-40B4-BE49-F238E27FC236}">
                <a16:creationId xmlns:a16="http://schemas.microsoft.com/office/drawing/2014/main" id="{9D121E52-4A50-4F4A-83AF-5C0983ECE7FA}"/>
              </a:ext>
            </a:extLst>
          </p:cNvPr>
          <p:cNvCxnSpPr>
            <a:cxnSpLocks/>
          </p:cNvCxnSpPr>
          <p:nvPr/>
        </p:nvCxnSpPr>
        <p:spPr>
          <a:xfrm>
            <a:off x="6571399" y="2804614"/>
            <a:ext cx="0" cy="1351129"/>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48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Abs val="0"/>
                                  </p:iterate>
                                  <p:childTnLst>
                                    <p:set>
                                      <p:cBhvr>
                                        <p:cTn id="6" fill="hold"/>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dirty="0"/>
              <a:t>16 de </a:t>
            </a:r>
            <a:r>
              <a:rPr lang="en-US" dirty="0" err="1"/>
              <a:t>Fevereiro</a:t>
            </a:r>
            <a:r>
              <a:rPr lang="en-US" dirty="0"/>
              <a:t> de 2021</a:t>
            </a:r>
          </a:p>
        </p:txBody>
      </p:sp>
      <p:sp>
        <p:nvSpPr>
          <p:cNvPr id="7" name="Rectangle 6">
            <a:extLst>
              <a:ext uri="{FF2B5EF4-FFF2-40B4-BE49-F238E27FC236}">
                <a16:creationId xmlns:a16="http://schemas.microsoft.com/office/drawing/2014/main" id="{C01FE6C6-074E-411A-8012-C35DDF7F562A}"/>
              </a:ext>
            </a:extLst>
          </p:cNvPr>
          <p:cNvSpPr/>
          <p:nvPr/>
        </p:nvSpPr>
        <p:spPr>
          <a:xfrm>
            <a:off x="7515616" y="601010"/>
            <a:ext cx="4676384" cy="6004746"/>
          </a:xfrm>
          <a:prstGeom prst="rect">
            <a:avLst/>
          </a:prstGeom>
          <a:solidFill>
            <a:schemeClr val="tx2"/>
          </a:solidFill>
          <a:effectLst/>
        </p:spPr>
        <p:txBody>
          <a:bodyPr wrap="square">
            <a:noAutofit/>
          </a:bodyPr>
          <a:lstStyle/>
          <a:p>
            <a:pPr algn="ctr"/>
            <a:r>
              <a:rPr lang="pt-PT" sz="3200" b="1" dirty="0">
                <a:solidFill>
                  <a:schemeClr val="bg1"/>
                </a:solidFill>
              </a:rPr>
              <a:t>Balanço facilitado</a:t>
            </a:r>
          </a:p>
          <a:p>
            <a:pPr algn="ctr"/>
            <a:r>
              <a:rPr lang="pt-PT" sz="3200" b="1" dirty="0">
                <a:solidFill>
                  <a:schemeClr val="bg1"/>
                </a:solidFill>
              </a:rPr>
              <a:t>e </a:t>
            </a:r>
          </a:p>
          <a:p>
            <a:pPr algn="ctr"/>
            <a:r>
              <a:rPr lang="pt-PT" sz="3200" b="1" dirty="0">
                <a:solidFill>
                  <a:schemeClr val="bg1"/>
                </a:solidFill>
              </a:rPr>
              <a:t>Planeamento das Ações</a:t>
            </a:r>
          </a:p>
        </p:txBody>
      </p:sp>
      <p:sp>
        <p:nvSpPr>
          <p:cNvPr id="12" name="Rectangle 11">
            <a:extLst>
              <a:ext uri="{FF2B5EF4-FFF2-40B4-BE49-F238E27FC236}">
                <a16:creationId xmlns:a16="http://schemas.microsoft.com/office/drawing/2014/main" id="{5B444B19-C2EE-4E64-AC58-E33AAEB9FDA5}"/>
              </a:ext>
            </a:extLst>
          </p:cNvPr>
          <p:cNvSpPr/>
          <p:nvPr/>
        </p:nvSpPr>
        <p:spPr>
          <a:xfrm>
            <a:off x="7835022" y="2653304"/>
            <a:ext cx="3769417" cy="3059299"/>
          </a:xfrm>
          <a:prstGeom prst="rect">
            <a:avLst/>
          </a:prstGeom>
        </p:spPr>
        <p:txBody>
          <a:bodyPr wrap="square">
            <a:spAutoFit/>
          </a:bodyPr>
          <a:lstStyle/>
          <a:p>
            <a:pPr marL="0" marR="0" lvl="0" indent="0" algn="l" defTabSz="914400" rtl="0" eaLnBrk="1" fontAlgn="auto" latinLnBrk="0" hangingPunct="1">
              <a:lnSpc>
                <a:spcPct val="90000"/>
              </a:lnSpc>
              <a:spcBef>
                <a:spcPts val="700"/>
              </a:spcBef>
              <a:spcAft>
                <a:spcPts val="0"/>
              </a:spcAft>
              <a:buClr>
                <a:srgbClr val="0090D0"/>
              </a:buClr>
              <a:buSzPct val="100000"/>
              <a:buFontTx/>
              <a:buNone/>
              <a:tabLst/>
              <a:defRPr/>
            </a:pPr>
            <a:endPar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457200" indent="-228600">
              <a:lnSpc>
                <a:spcPct val="90000"/>
              </a:lnSpc>
              <a:spcBef>
                <a:spcPts val="0"/>
              </a:spcBef>
              <a:spcAft>
                <a:spcPts val="1200"/>
              </a:spcAft>
              <a:buClr>
                <a:srgbClr val="0090D0"/>
              </a:buClr>
              <a:buSzPct val="100000"/>
              <a:buFont typeface="Arial" panose="020B0604020202020204" pitchFamily="34" charset="0"/>
              <a:buChar char="•"/>
            </a:pPr>
            <a:r>
              <a:rPr lang="pt-PT" sz="2400" dirty="0">
                <a:solidFill>
                  <a:schemeClr val="bg1"/>
                </a:solidFill>
                <a:latin typeface="Calibri" panose="020F0502020204030204" pitchFamily="34" charset="0"/>
                <a:cs typeface="Calibri" panose="020F0502020204030204" pitchFamily="34" charset="0"/>
              </a:rPr>
              <a:t>Análise GAP: Discussão em grupo focal para analisar os indicadores de prontidão</a:t>
            </a:r>
          </a:p>
          <a:p>
            <a:pPr marL="457200" indent="-228600">
              <a:lnSpc>
                <a:spcPct val="90000"/>
              </a:lnSpc>
              <a:spcBef>
                <a:spcPts val="0"/>
              </a:spcBef>
              <a:spcAft>
                <a:spcPts val="1200"/>
              </a:spcAft>
              <a:buClr>
                <a:srgbClr val="0090D0"/>
              </a:buClr>
              <a:buSzPct val="100000"/>
              <a:buFont typeface="Arial" panose="020B0604020202020204" pitchFamily="34" charset="0"/>
              <a:buChar char="•"/>
            </a:pPr>
            <a:r>
              <a:rPr lang="pt-PT" sz="2400" dirty="0">
                <a:solidFill>
                  <a:schemeClr val="bg1"/>
                </a:solidFill>
                <a:latin typeface="Calibri" panose="020F0502020204030204" pitchFamily="34" charset="0"/>
                <a:cs typeface="Calibri" panose="020F0502020204030204" pitchFamily="34" charset="0"/>
              </a:rPr>
              <a:t>Planeamento das ações</a:t>
            </a:r>
          </a:p>
          <a:p>
            <a:pPr marL="457200" indent="-228600">
              <a:lnSpc>
                <a:spcPct val="90000"/>
              </a:lnSpc>
              <a:spcAft>
                <a:spcPts val="1200"/>
              </a:spcAft>
              <a:buClr>
                <a:srgbClr val="0090D0"/>
              </a:buClr>
              <a:buSzPct val="100000"/>
              <a:buFont typeface="Arial" panose="020B0604020202020204" pitchFamily="34" charset="0"/>
              <a:buChar char="•"/>
            </a:pPr>
            <a:r>
              <a:rPr lang="pt-PT" sz="2400" dirty="0">
                <a:solidFill>
                  <a:schemeClr val="bg1"/>
                </a:solidFill>
                <a:latin typeface="Calibri" panose="020F0502020204030204" pitchFamily="34" charset="0"/>
                <a:cs typeface="Calibri" panose="020F0502020204030204" pitchFamily="34" charset="0"/>
              </a:rPr>
              <a:t>Formulário de feedback dos participantes</a:t>
            </a:r>
          </a:p>
        </p:txBody>
      </p:sp>
      <p:pic>
        <p:nvPicPr>
          <p:cNvPr id="3" name="Picture 2">
            <a:extLst>
              <a:ext uri="{FF2B5EF4-FFF2-40B4-BE49-F238E27FC236}">
                <a16:creationId xmlns:a16="http://schemas.microsoft.com/office/drawing/2014/main" id="{9BCACB1A-6B46-A84D-B1E8-17A7DEC2AAD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8668" y="1460565"/>
            <a:ext cx="5935232" cy="4240774"/>
          </a:xfrm>
          <a:prstGeom prst="rect">
            <a:avLst/>
          </a:prstGeom>
        </p:spPr>
      </p:pic>
    </p:spTree>
    <p:extLst>
      <p:ext uri="{BB962C8B-B14F-4D97-AF65-F5344CB8AC3E}">
        <p14:creationId xmlns:p14="http://schemas.microsoft.com/office/powerpoint/2010/main" val="2854312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05" y="0"/>
            <a:ext cx="8153400" cy="574040"/>
          </a:xfrm>
          <a:prstGeom prst="rect">
            <a:avLst/>
          </a:prstGeom>
        </p:spPr>
        <p:txBody>
          <a:bodyPr vert="horz" wrap="square" lIns="0" tIns="12700" rIns="0" bIns="0" rtlCol="0">
            <a:spAutoFit/>
          </a:bodyPr>
          <a:lstStyle/>
          <a:p>
            <a:pPr marL="12700">
              <a:lnSpc>
                <a:spcPct val="100000"/>
              </a:lnSpc>
              <a:spcBef>
                <a:spcPts val="100"/>
              </a:spcBef>
            </a:pPr>
            <a:r>
              <a:rPr lang="pt-PT" sz="3600" dirty="0"/>
              <a:t>Orientar a preparação e resposta</a:t>
            </a:r>
            <a:endParaRPr sz="3600" dirty="0"/>
          </a:p>
        </p:txBody>
      </p:sp>
      <p:sp>
        <p:nvSpPr>
          <p:cNvPr id="3" name="object 3"/>
          <p:cNvSpPr txBox="1"/>
          <p:nvPr/>
        </p:nvSpPr>
        <p:spPr>
          <a:xfrm>
            <a:off x="5435600" y="6638035"/>
            <a:ext cx="1778000" cy="19749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5" normalizeH="0" baseline="0" noProof="0" dirty="0">
                <a:ln>
                  <a:noFill/>
                </a:ln>
                <a:solidFill>
                  <a:srgbClr val="FFFFFF"/>
                </a:solidFill>
                <a:effectLst/>
                <a:uLnTx/>
                <a:uFillTx/>
                <a:latin typeface="Arial"/>
                <a:ea typeface="+mn-ea"/>
                <a:cs typeface="Arial"/>
              </a:rPr>
              <a:t>20 </a:t>
            </a:r>
            <a:r>
              <a:rPr kumimoji="0" lang="pt-PT" sz="1200" b="1" i="0" u="none" strike="noStrike" kern="1200" cap="none" spc="-5" normalizeH="0" baseline="0" noProof="0" dirty="0">
                <a:ln>
                  <a:noFill/>
                </a:ln>
                <a:solidFill>
                  <a:srgbClr val="FFFFFF"/>
                </a:solidFill>
                <a:effectLst/>
                <a:uLnTx/>
                <a:uFillTx/>
                <a:latin typeface="Arial"/>
                <a:ea typeface="+mn-ea"/>
                <a:cs typeface="Arial"/>
              </a:rPr>
              <a:t>de Outubro de</a:t>
            </a:r>
            <a:r>
              <a:rPr kumimoji="0" sz="1200" b="1" i="0" u="none" strike="noStrike" kern="1200" cap="none" spc="-65" normalizeH="0" baseline="0" noProof="0" dirty="0">
                <a:ln>
                  <a:noFill/>
                </a:ln>
                <a:solidFill>
                  <a:srgbClr val="FFFFFF"/>
                </a:solidFill>
                <a:effectLst/>
                <a:uLnTx/>
                <a:uFillTx/>
                <a:latin typeface="Arial"/>
                <a:ea typeface="+mn-ea"/>
                <a:cs typeface="Arial"/>
              </a:rPr>
              <a:t> </a:t>
            </a:r>
            <a:r>
              <a:rPr kumimoji="0" sz="1200" b="1" i="0" u="none" strike="noStrike" kern="1200" cap="none" spc="-5" normalizeH="0" baseline="0" noProof="0" dirty="0">
                <a:ln>
                  <a:noFill/>
                </a:ln>
                <a:solidFill>
                  <a:srgbClr val="FFFFFF"/>
                </a:solidFill>
                <a:effectLst/>
                <a:uLnTx/>
                <a:uFillTx/>
                <a:latin typeface="Arial"/>
                <a:ea typeface="+mn-ea"/>
                <a:cs typeface="Arial"/>
              </a:rPr>
              <a:t>2020</a:t>
            </a:r>
            <a:endParaRPr kumimoji="0" sz="1200" b="0" i="0" u="none" strike="noStrike" kern="1200" cap="none" spc="0" normalizeH="0" baseline="0" noProof="0" dirty="0">
              <a:ln>
                <a:noFill/>
              </a:ln>
              <a:solidFill>
                <a:prstClr val="black"/>
              </a:solidFill>
              <a:effectLst/>
              <a:uLnTx/>
              <a:uFillTx/>
              <a:latin typeface="Arial"/>
              <a:ea typeface="+mn-ea"/>
              <a:cs typeface="Arial"/>
            </a:endParaRPr>
          </a:p>
        </p:txBody>
      </p:sp>
      <p:pic>
        <p:nvPicPr>
          <p:cNvPr id="5" name="Picture 4">
            <a:extLst>
              <a:ext uri="{FF2B5EF4-FFF2-40B4-BE49-F238E27FC236}">
                <a16:creationId xmlns:a16="http://schemas.microsoft.com/office/drawing/2014/main" id="{67F4174D-B483-4056-8D4C-B4319788D2B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97202" y="2511335"/>
            <a:ext cx="5863279" cy="3604178"/>
          </a:xfrm>
          <a:prstGeom prst="rect">
            <a:avLst/>
          </a:prstGeom>
        </p:spPr>
      </p:pic>
      <p:sp>
        <p:nvSpPr>
          <p:cNvPr id="9" name="object 7"/>
          <p:cNvSpPr txBox="1"/>
          <p:nvPr/>
        </p:nvSpPr>
        <p:spPr>
          <a:xfrm>
            <a:off x="324265" y="675499"/>
            <a:ext cx="10525078" cy="5159747"/>
          </a:xfrm>
          <a:prstGeom prst="rect">
            <a:avLst/>
          </a:prstGeom>
        </p:spPr>
        <p:txBody>
          <a:bodyPr vert="horz" wrap="square" lIns="0" tIns="12700" rIns="0" bIns="0" rtlCol="0">
            <a:spAutoFit/>
          </a:bodyPr>
          <a:lstStyle/>
          <a:p>
            <a:pPr marL="1491615" indent="-342900">
              <a:lnSpc>
                <a:spcPct val="100000"/>
              </a:lnSpc>
              <a:spcBef>
                <a:spcPts val="100"/>
              </a:spcBef>
              <a:buFont typeface="Arial"/>
              <a:buChar char="•"/>
            </a:pPr>
            <a:r>
              <a:rPr lang="pt-PT" sz="2500" b="1" spc="-35" dirty="0">
                <a:solidFill>
                  <a:srgbClr val="005D85"/>
                </a:solidFill>
                <a:latin typeface="Arial"/>
                <a:cs typeface="Arial"/>
              </a:rPr>
              <a:t>Aconselhamento atualizado e rigoroso da OMS</a:t>
            </a:r>
            <a:endParaRPr sz="2500" dirty="0">
              <a:latin typeface="Arial"/>
              <a:cs typeface="Arial"/>
            </a:endParaRPr>
          </a:p>
          <a:p>
            <a:pPr marL="342900" indent="-342900">
              <a:lnSpc>
                <a:spcPct val="100000"/>
              </a:lnSpc>
              <a:spcBef>
                <a:spcPts val="15"/>
              </a:spcBef>
              <a:buFont typeface="Arial"/>
              <a:buChar char="•"/>
            </a:pPr>
            <a:endParaRPr sz="2300" dirty="0">
              <a:latin typeface="Arial"/>
              <a:cs typeface="Arial"/>
            </a:endParaRPr>
          </a:p>
          <a:p>
            <a:pPr marL="12700" marR="5080">
              <a:lnSpc>
                <a:spcPts val="2110"/>
              </a:lnSpc>
            </a:pPr>
            <a:r>
              <a:rPr lang="pt-PT" sz="1800" i="1" spc="-30" dirty="0">
                <a:latin typeface="Arial"/>
                <a:cs typeface="Arial"/>
              </a:rPr>
              <a:t>Durante emergências sanitárias, como a pandemia da </a:t>
            </a:r>
            <a:r>
              <a:rPr sz="1800" i="1" spc="-30" dirty="0">
                <a:latin typeface="Arial"/>
                <a:cs typeface="Arial"/>
              </a:rPr>
              <a:t>COVID-19, </a:t>
            </a:r>
            <a:r>
              <a:rPr lang="pt-PT" sz="1800" i="1" spc="-20" dirty="0">
                <a:latin typeface="Arial"/>
                <a:cs typeface="Arial"/>
              </a:rPr>
              <a:t>um dos papéis </a:t>
            </a:r>
            <a:r>
              <a:rPr lang="pt-PT" i="1" spc="-20" dirty="0">
                <a:latin typeface="Arial"/>
                <a:cs typeface="Arial"/>
              </a:rPr>
              <a:t>mais importantes </a:t>
            </a:r>
            <a:r>
              <a:rPr lang="pt-PT" sz="1800" i="1" spc="-20" dirty="0">
                <a:latin typeface="Arial"/>
                <a:cs typeface="Arial"/>
              </a:rPr>
              <a:t>da OMS é recolher dados e resultados das investigações realizadas em todo o mundo</a:t>
            </a:r>
            <a:r>
              <a:rPr sz="1800" i="1" spc="-30" dirty="0">
                <a:latin typeface="Arial"/>
                <a:cs typeface="Arial"/>
              </a:rPr>
              <a:t>, </a:t>
            </a:r>
            <a:r>
              <a:rPr lang="pt-PT" sz="1800" i="1" spc="-30" dirty="0">
                <a:latin typeface="Arial"/>
                <a:cs typeface="Arial"/>
              </a:rPr>
              <a:t>avaliá-los</a:t>
            </a:r>
            <a:r>
              <a:rPr lang="pt-PT" sz="1800" i="1" spc="-15" dirty="0">
                <a:latin typeface="Arial"/>
                <a:cs typeface="Arial"/>
              </a:rPr>
              <a:t> e aconselhar os países sobre a forma de responder</a:t>
            </a:r>
            <a:r>
              <a:rPr sz="1800" i="1" spc="-30" dirty="0">
                <a:latin typeface="Arial"/>
                <a:cs typeface="Arial"/>
              </a:rPr>
              <a:t>.</a:t>
            </a:r>
            <a:endParaRPr lang="pt-PT" sz="1800" i="1" spc="-30" dirty="0">
              <a:latin typeface="Arial"/>
              <a:cs typeface="Arial"/>
            </a:endParaRPr>
          </a:p>
          <a:p>
            <a:pPr marL="12700" marR="5080">
              <a:lnSpc>
                <a:spcPts val="2110"/>
              </a:lnSpc>
            </a:pPr>
            <a:endParaRPr sz="1800" dirty="0">
              <a:latin typeface="Arial"/>
              <a:cs typeface="Arial"/>
            </a:endParaRPr>
          </a:p>
          <a:p>
            <a:pPr marL="54609" marR="5251450" algn="just"/>
            <a:r>
              <a:rPr lang="pt-PT" i="1" spc="-20" dirty="0">
                <a:latin typeface="Arial"/>
                <a:cs typeface="Arial"/>
              </a:rPr>
              <a:t>Desde Janeiro de </a:t>
            </a:r>
            <a:r>
              <a:rPr lang="pt-PT" i="1" spc="-30" dirty="0">
                <a:latin typeface="Arial"/>
                <a:cs typeface="Arial"/>
              </a:rPr>
              <a:t>2020, a OMS publicou mais de </a:t>
            </a:r>
            <a:r>
              <a:rPr lang="pt-PT" i="1" spc="-20" dirty="0">
                <a:latin typeface="Arial"/>
                <a:cs typeface="Arial"/>
              </a:rPr>
              <a:t>100 </a:t>
            </a:r>
            <a:r>
              <a:rPr lang="pt-PT" i="1" spc="-30" dirty="0">
                <a:latin typeface="Arial"/>
                <a:cs typeface="Arial"/>
              </a:rPr>
              <a:t>documentos </a:t>
            </a:r>
            <a:r>
              <a:rPr lang="pt-PT" i="1" spc="-25" dirty="0">
                <a:latin typeface="Arial"/>
                <a:cs typeface="Arial"/>
              </a:rPr>
              <a:t>sobre a </a:t>
            </a:r>
            <a:r>
              <a:rPr lang="pt-PT" i="1" spc="-35" dirty="0">
                <a:latin typeface="Arial"/>
                <a:cs typeface="Arial"/>
              </a:rPr>
              <a:t>COVID-19. Destes, </a:t>
            </a:r>
            <a:r>
              <a:rPr lang="pt-PT" i="1" spc="-25" dirty="0">
                <a:latin typeface="Arial"/>
                <a:cs typeface="Arial"/>
              </a:rPr>
              <a:t>mais de metade contêm </a:t>
            </a:r>
            <a:r>
              <a:rPr lang="pt-PT" i="1" spc="-5" dirty="0">
                <a:latin typeface="Arial"/>
                <a:cs typeface="Arial"/>
                <a:hlinkClick r:id="rId4"/>
              </a:rPr>
              <a:t>orientações técnicas</a:t>
            </a:r>
            <a:r>
              <a:rPr lang="pt-PT" i="1" spc="-20" dirty="0">
                <a:latin typeface="Arial"/>
                <a:cs typeface="Arial"/>
              </a:rPr>
              <a:t> detalhadas</a:t>
            </a:r>
            <a:r>
              <a:rPr lang="pt-PT" i="1" spc="-25" dirty="0">
                <a:latin typeface="Arial"/>
                <a:cs typeface="Arial"/>
              </a:rPr>
              <a:t> sobre o modo de: </a:t>
            </a:r>
          </a:p>
          <a:p>
            <a:pPr marL="340359" marR="5251450" indent="-285750" algn="just">
              <a:buFont typeface="Arial"/>
              <a:buChar char="•"/>
            </a:pPr>
            <a:r>
              <a:rPr lang="pt-PT" i="1" spc="-25" dirty="0">
                <a:latin typeface="Arial"/>
                <a:cs typeface="Arial"/>
              </a:rPr>
              <a:t>localizar e testar os casos;</a:t>
            </a:r>
          </a:p>
          <a:p>
            <a:pPr marL="340359" marR="5251450" indent="-285750" algn="just">
              <a:buFont typeface="Arial"/>
              <a:buChar char="•"/>
            </a:pPr>
            <a:r>
              <a:rPr lang="pt-PT" i="1" spc="-20" dirty="0">
                <a:latin typeface="Arial"/>
                <a:cs typeface="Arial"/>
              </a:rPr>
              <a:t>prestar cuidados seguros e apropriados às pessoas, consoante </a:t>
            </a:r>
            <a:r>
              <a:rPr lang="pt-PT" i="1" spc="-25" dirty="0">
                <a:latin typeface="Arial"/>
                <a:cs typeface="Arial"/>
              </a:rPr>
              <a:t>a gravidade da sua doença;</a:t>
            </a:r>
            <a:r>
              <a:rPr lang="pt-PT" i="1" spc="-20" dirty="0">
                <a:latin typeface="Arial"/>
                <a:cs typeface="Arial"/>
              </a:rPr>
              <a:t> </a:t>
            </a:r>
          </a:p>
          <a:p>
            <a:pPr marL="340359" marR="5251450" indent="-285750" algn="just">
              <a:buFont typeface="Arial"/>
              <a:buChar char="•"/>
            </a:pPr>
            <a:r>
              <a:rPr lang="pt-PT" i="1" spc="-20" dirty="0">
                <a:latin typeface="Arial"/>
                <a:cs typeface="Arial"/>
              </a:rPr>
              <a:t>identificar contactos e colocá-los em quarentena</a:t>
            </a:r>
            <a:r>
              <a:rPr lang="pt-PT" i="1" spc="-30" dirty="0">
                <a:latin typeface="Arial"/>
                <a:cs typeface="Arial"/>
              </a:rPr>
              <a:t>; </a:t>
            </a:r>
          </a:p>
          <a:p>
            <a:pPr marL="340359" marR="5251450" indent="-285750" algn="just">
              <a:buFont typeface="Arial"/>
              <a:buChar char="•"/>
            </a:pPr>
            <a:r>
              <a:rPr lang="pt-PT" i="1" spc="-20" dirty="0">
                <a:latin typeface="Arial"/>
                <a:cs typeface="Arial"/>
              </a:rPr>
              <a:t>impedir a transmissão </a:t>
            </a:r>
            <a:r>
              <a:rPr lang="pt-PT" i="1" spc="-30" dirty="0">
                <a:latin typeface="Arial"/>
                <a:cs typeface="Arial"/>
              </a:rPr>
              <a:t>entre as pessoas</a:t>
            </a:r>
            <a:r>
              <a:rPr lang="pt-PT" i="1" spc="-40" dirty="0">
                <a:latin typeface="Arial"/>
                <a:cs typeface="Arial"/>
              </a:rPr>
              <a:t>; </a:t>
            </a:r>
          </a:p>
          <a:p>
            <a:pPr marL="340359" marR="5251450" indent="-285750" algn="just">
              <a:buFont typeface="Arial"/>
              <a:buChar char="•"/>
            </a:pPr>
            <a:r>
              <a:rPr lang="pt-PT" i="1" spc="-20" dirty="0">
                <a:latin typeface="Arial"/>
                <a:cs typeface="Arial"/>
              </a:rPr>
              <a:t>proteger os profissionais de saúde; e</a:t>
            </a:r>
            <a:r>
              <a:rPr lang="pt-PT" i="1" spc="-25" dirty="0">
                <a:latin typeface="Arial"/>
                <a:cs typeface="Arial"/>
              </a:rPr>
              <a:t> </a:t>
            </a:r>
          </a:p>
          <a:p>
            <a:pPr marL="340359" marR="5251450" indent="-285750" algn="just">
              <a:buFont typeface="Arial"/>
              <a:buChar char="•"/>
            </a:pPr>
            <a:r>
              <a:rPr lang="pt-PT" i="1" spc="-25" dirty="0">
                <a:latin typeface="Arial"/>
                <a:cs typeface="Arial"/>
              </a:rPr>
              <a:t>ajudar as comunidades a darem uma resposta apropriada</a:t>
            </a:r>
            <a:r>
              <a:rPr lang="pt-PT" sz="1800" i="1" spc="-40" dirty="0">
                <a:latin typeface="Arial"/>
                <a:cs typeface="Arial"/>
              </a:rPr>
              <a:t>.</a:t>
            </a:r>
            <a:endParaRPr lang="pt-PT" sz="1800" dirty="0">
              <a:latin typeface="Arial"/>
              <a:cs typeface="Arial"/>
            </a:endParaRPr>
          </a:p>
        </p:txBody>
      </p:sp>
    </p:spTree>
    <p:extLst>
      <p:ext uri="{BB962C8B-B14F-4D97-AF65-F5344CB8AC3E}">
        <p14:creationId xmlns:p14="http://schemas.microsoft.com/office/powerpoint/2010/main" val="1624100811"/>
      </p:ext>
    </p:extLst>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en-US" dirty="0"/>
              <a:t>Ordem de trabalhos: Parte 2</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r>
              <a:rPr lang="en-US" dirty="0"/>
              <a:t>16 de </a:t>
            </a:r>
            <a:r>
              <a:rPr lang="en-US" dirty="0" err="1"/>
              <a:t>Fevereiro</a:t>
            </a:r>
            <a:r>
              <a:rPr lang="en-US" dirty="0"/>
              <a:t> de 2021+</a:t>
            </a:r>
          </a:p>
        </p:txBody>
      </p:sp>
      <p:pic>
        <p:nvPicPr>
          <p:cNvPr id="10" name="Picture 9">
            <a:extLst>
              <a:ext uri="{FF2B5EF4-FFF2-40B4-BE49-F238E27FC236}">
                <a16:creationId xmlns:a16="http://schemas.microsoft.com/office/drawing/2014/main" id="{1289DD38-C76C-4D2F-9480-0059C55577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03662" y="2028418"/>
            <a:ext cx="4562939" cy="3032921"/>
          </a:xfrm>
          <a:prstGeom prst="rect">
            <a:avLst/>
          </a:prstGeom>
        </p:spPr>
      </p:pic>
      <p:sp>
        <p:nvSpPr>
          <p:cNvPr id="6" name="TextBox 5">
            <a:extLst>
              <a:ext uri="{FF2B5EF4-FFF2-40B4-BE49-F238E27FC236}">
                <a16:creationId xmlns:a16="http://schemas.microsoft.com/office/drawing/2014/main" id="{58B9E5DC-C990-473B-843A-E81DF812EE4D}"/>
              </a:ext>
            </a:extLst>
          </p:cNvPr>
          <p:cNvSpPr txBox="1"/>
          <p:nvPr/>
        </p:nvSpPr>
        <p:spPr>
          <a:xfrm>
            <a:off x="668703" y="1821644"/>
            <a:ext cx="6326908" cy="4224234"/>
          </a:xfrm>
          <a:prstGeom prst="rect">
            <a:avLst/>
          </a:prstGeom>
          <a:noFill/>
        </p:spPr>
        <p:txBody>
          <a:bodyPr wrap="none" rtlCol="0">
            <a:spAutoFit/>
          </a:bodyPr>
          <a:lstStyle/>
          <a:p>
            <a:pPr lvl="0">
              <a:spcBef>
                <a:spcPts val="700"/>
              </a:spcBef>
              <a:buClr>
                <a:srgbClr val="DD8047"/>
              </a:buClr>
              <a:buSzPct val="60000"/>
              <a:defRPr/>
            </a:pPr>
            <a:r>
              <a:rPr lang="pt-PT" sz="2000" b="1" dirty="0">
                <a:solidFill>
                  <a:srgbClr val="0070C0"/>
                </a:solidFill>
                <a:latin typeface="+mj-lt"/>
                <a:cs typeface="Calibri" panose="020F0502020204030204" pitchFamily="34" charset="0"/>
              </a:rPr>
              <a:t>Tarde: </a:t>
            </a:r>
          </a:p>
          <a:p>
            <a:pPr lvl="0">
              <a:spcBef>
                <a:spcPts val="700"/>
              </a:spcBef>
              <a:buClr>
                <a:srgbClr val="DD8047"/>
              </a:buClr>
              <a:buSzPct val="60000"/>
              <a:defRPr/>
            </a:pPr>
            <a:r>
              <a:rPr lang="pt-PT" sz="2000" dirty="0">
                <a:solidFill>
                  <a:srgbClr val="383838"/>
                </a:solidFill>
                <a:cs typeface="Calibri" panose="020F0502020204030204" pitchFamily="34" charset="0"/>
              </a:rPr>
              <a:t>14:00   Recapitulação </a:t>
            </a:r>
          </a:p>
          <a:p>
            <a:pPr lvl="0">
              <a:spcBef>
                <a:spcPts val="700"/>
              </a:spcBef>
              <a:buClr>
                <a:srgbClr val="DD8047"/>
              </a:buClr>
              <a:buSzPct val="60000"/>
              <a:defRPr/>
            </a:pPr>
            <a:r>
              <a:rPr lang="pt-PT" sz="2000" dirty="0">
                <a:solidFill>
                  <a:srgbClr val="383838"/>
                </a:solidFill>
                <a:cs typeface="Calibri" panose="020F0502020204030204" pitchFamily="34" charset="0"/>
              </a:rPr>
              <a:t>14:15   Análise das lacunas e planeamento das ações</a:t>
            </a:r>
          </a:p>
          <a:p>
            <a:pPr lvl="0">
              <a:spcBef>
                <a:spcPts val="700"/>
              </a:spcBef>
              <a:buClr>
                <a:srgbClr val="DD8047"/>
              </a:buClr>
              <a:buSzPct val="60000"/>
              <a:defRPr/>
            </a:pPr>
            <a:r>
              <a:rPr lang="pt-PT" i="1" dirty="0">
                <a:solidFill>
                  <a:srgbClr val="383838"/>
                </a:solidFill>
                <a:cs typeface="Calibri" panose="020F0502020204030204" pitchFamily="34" charset="0"/>
              </a:rPr>
              <a:t>(trabalho de grupo) </a:t>
            </a:r>
          </a:p>
          <a:p>
            <a:pPr lvl="0">
              <a:spcBef>
                <a:spcPts val="700"/>
              </a:spcBef>
              <a:buClr>
                <a:srgbClr val="DD8047"/>
              </a:buClr>
              <a:buSzPct val="60000"/>
              <a:defRPr/>
            </a:pPr>
            <a:r>
              <a:rPr lang="pt-PT" sz="2000" dirty="0">
                <a:solidFill>
                  <a:srgbClr val="383838"/>
                </a:solidFill>
                <a:cs typeface="Calibri" panose="020F0502020204030204" pitchFamily="34" charset="0"/>
              </a:rPr>
              <a:t>15:30   Pausa para café (15 min.)</a:t>
            </a:r>
          </a:p>
          <a:p>
            <a:pPr lvl="0">
              <a:spcBef>
                <a:spcPts val="700"/>
              </a:spcBef>
              <a:buClr>
                <a:srgbClr val="DD8047"/>
              </a:buClr>
              <a:buSzPct val="60000"/>
              <a:defRPr/>
            </a:pPr>
            <a:r>
              <a:rPr lang="pt-PT" sz="2000" dirty="0">
                <a:solidFill>
                  <a:srgbClr val="383838"/>
                </a:solidFill>
                <a:cs typeface="Calibri" panose="020F0502020204030204" pitchFamily="34" charset="0"/>
              </a:rPr>
              <a:t>15:45   Continuação do planeamento das ações </a:t>
            </a:r>
          </a:p>
          <a:p>
            <a:pPr lvl="0">
              <a:spcBef>
                <a:spcPts val="700"/>
              </a:spcBef>
              <a:buClr>
                <a:srgbClr val="DD8047"/>
              </a:buClr>
              <a:buSzPct val="60000"/>
              <a:defRPr/>
            </a:pPr>
            <a:r>
              <a:rPr lang="pt-PT" i="1" dirty="0">
                <a:solidFill>
                  <a:srgbClr val="383838"/>
                </a:solidFill>
                <a:cs typeface="Calibri" panose="020F0502020204030204" pitchFamily="34" charset="0"/>
              </a:rPr>
              <a:t>(trabalho de grupo) </a:t>
            </a:r>
            <a:endParaRPr lang="pt-PT" sz="2000" i="1" dirty="0">
              <a:solidFill>
                <a:srgbClr val="383838"/>
              </a:solidFill>
              <a:cs typeface="Calibri" panose="020F0502020204030204" pitchFamily="34" charset="0"/>
            </a:endParaRPr>
          </a:p>
          <a:p>
            <a:pPr lvl="0">
              <a:spcBef>
                <a:spcPts val="700"/>
              </a:spcBef>
              <a:buClr>
                <a:srgbClr val="DD8047"/>
              </a:buClr>
              <a:buSzPct val="60000"/>
              <a:defRPr/>
            </a:pPr>
            <a:r>
              <a:rPr lang="pt-PT" sz="2000" dirty="0">
                <a:solidFill>
                  <a:srgbClr val="383838"/>
                </a:solidFill>
                <a:cs typeface="Calibri" panose="020F0502020204030204" pitchFamily="34" charset="0"/>
              </a:rPr>
              <a:t>16:30   Consolidação em sessão plenária </a:t>
            </a:r>
          </a:p>
          <a:p>
            <a:pPr lvl="0">
              <a:spcBef>
                <a:spcPts val="700"/>
              </a:spcBef>
              <a:buClr>
                <a:srgbClr val="DD8047"/>
              </a:buClr>
              <a:buSzPct val="60000"/>
              <a:defRPr/>
            </a:pPr>
            <a:r>
              <a:rPr lang="pt-PT" sz="2000" dirty="0">
                <a:solidFill>
                  <a:srgbClr val="383838"/>
                </a:solidFill>
                <a:cs typeface="Calibri" panose="020F0502020204030204" pitchFamily="34" charset="0"/>
              </a:rPr>
              <a:t>17:00   Conclusões e passos seguintes</a:t>
            </a:r>
          </a:p>
          <a:p>
            <a:pPr lvl="0">
              <a:spcBef>
                <a:spcPts val="700"/>
              </a:spcBef>
              <a:buClr>
                <a:srgbClr val="DD8047"/>
              </a:buClr>
              <a:buSzPct val="60000"/>
              <a:defRPr/>
            </a:pPr>
            <a:r>
              <a:rPr lang="pt-PT" sz="2000" dirty="0">
                <a:solidFill>
                  <a:srgbClr val="383838"/>
                </a:solidFill>
                <a:cs typeface="Calibri" panose="020F0502020204030204" pitchFamily="34" charset="0"/>
              </a:rPr>
              <a:t>17:30   Encerramento</a:t>
            </a:r>
          </a:p>
          <a:p>
            <a:endParaRPr lang="pt-PT" sz="2000" dirty="0">
              <a:latin typeface="+mj-lt"/>
              <a:cs typeface="Calibri" panose="020F0502020204030204" pitchFamily="34" charset="0"/>
            </a:endParaRPr>
          </a:p>
        </p:txBody>
      </p:sp>
    </p:spTree>
    <p:extLst>
      <p:ext uri="{BB962C8B-B14F-4D97-AF65-F5344CB8AC3E}">
        <p14:creationId xmlns:p14="http://schemas.microsoft.com/office/powerpoint/2010/main" val="419655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a:bodyPr>
          <a:lstStyle/>
          <a:p>
            <a:pPr>
              <a:lnSpc>
                <a:spcPct val="100000"/>
              </a:lnSpc>
            </a:pPr>
            <a:r>
              <a:rPr lang="pt-PT" sz="2800" dirty="0">
                <a:cs typeface="Calibri" panose="020F0502020204030204" pitchFamily="34" charset="0"/>
              </a:rPr>
              <a:t>A OMS disponibiliza os seguintes recursos</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r>
              <a:rPr lang="en-US" dirty="0"/>
              <a:t>16 de </a:t>
            </a:r>
            <a:r>
              <a:rPr lang="en-US" dirty="0" err="1"/>
              <a:t>Fevereiro</a:t>
            </a:r>
            <a:r>
              <a:rPr lang="en-US" dirty="0"/>
              <a:t> de 2021</a:t>
            </a:r>
          </a:p>
          <a:p>
            <a:endParaRPr lang="en-US" dirty="0"/>
          </a:p>
        </p:txBody>
      </p:sp>
      <p:pic>
        <p:nvPicPr>
          <p:cNvPr id="6" name="Picture 5">
            <a:extLst>
              <a:ext uri="{FF2B5EF4-FFF2-40B4-BE49-F238E27FC236}">
                <a16:creationId xmlns:a16="http://schemas.microsoft.com/office/drawing/2014/main" id="{54DC0EBD-36F7-2E4E-AFFA-1D516691CDC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08406" y="758139"/>
            <a:ext cx="2769407" cy="2671484"/>
          </a:xfrm>
          <a:prstGeom prst="rect">
            <a:avLst/>
          </a:prstGeom>
        </p:spPr>
      </p:pic>
      <p:pic>
        <p:nvPicPr>
          <p:cNvPr id="8" name="Picture 7" descr="A picture containing person, sky, outdoor, child&#10;&#10;Description automatically generated">
            <a:extLst>
              <a:ext uri="{FF2B5EF4-FFF2-40B4-BE49-F238E27FC236}">
                <a16:creationId xmlns:a16="http://schemas.microsoft.com/office/drawing/2014/main" id="{35524BDD-0A63-CE4E-9713-73FCFD6E981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85094" y="721161"/>
            <a:ext cx="3498262" cy="2028248"/>
          </a:xfrm>
          <a:prstGeom prst="rect">
            <a:avLst/>
          </a:prstGeom>
        </p:spPr>
      </p:pic>
      <p:sp>
        <p:nvSpPr>
          <p:cNvPr id="9" name="TextBox 8">
            <a:extLst>
              <a:ext uri="{FF2B5EF4-FFF2-40B4-BE49-F238E27FC236}">
                <a16:creationId xmlns:a16="http://schemas.microsoft.com/office/drawing/2014/main" id="{09452002-F78C-484B-B7EC-0162BBFCE4B2}"/>
              </a:ext>
            </a:extLst>
          </p:cNvPr>
          <p:cNvSpPr txBox="1"/>
          <p:nvPr/>
        </p:nvSpPr>
        <p:spPr>
          <a:xfrm>
            <a:off x="7813443" y="2923386"/>
            <a:ext cx="3498262" cy="338554"/>
          </a:xfrm>
          <a:prstGeom prst="rect">
            <a:avLst/>
          </a:prstGeom>
          <a:noFill/>
        </p:spPr>
        <p:txBody>
          <a:bodyPr wrap="square" rtlCol="0">
            <a:spAutoFit/>
          </a:bodyPr>
          <a:lstStyle/>
          <a:p>
            <a:pPr>
              <a:spcBef>
                <a:spcPts val="700"/>
              </a:spcBef>
              <a:buClr>
                <a:srgbClr val="DD8047"/>
              </a:buClr>
              <a:buSzPct val="60000"/>
            </a:pPr>
            <a:r>
              <a:rPr lang="en-US" sz="1600" b="1" dirty="0">
                <a:solidFill>
                  <a:srgbClr val="0070C0"/>
                </a:solidFill>
                <a:latin typeface="+mj-lt"/>
                <a:cs typeface="Calibri" panose="020F0502020204030204" pitchFamily="34" charset="0"/>
              </a:rPr>
              <a:t>https://www.vaccinesafetynet.org</a:t>
            </a:r>
          </a:p>
        </p:txBody>
      </p:sp>
      <p:sp>
        <p:nvSpPr>
          <p:cNvPr id="10" name="TextBox 9">
            <a:extLst>
              <a:ext uri="{FF2B5EF4-FFF2-40B4-BE49-F238E27FC236}">
                <a16:creationId xmlns:a16="http://schemas.microsoft.com/office/drawing/2014/main" id="{A8741E12-31C1-944D-A61F-C0E0D52BED0D}"/>
              </a:ext>
            </a:extLst>
          </p:cNvPr>
          <p:cNvSpPr txBox="1"/>
          <p:nvPr/>
        </p:nvSpPr>
        <p:spPr>
          <a:xfrm>
            <a:off x="3808406" y="3772877"/>
            <a:ext cx="2797744" cy="1720984"/>
          </a:xfrm>
          <a:prstGeom prst="rect">
            <a:avLst/>
          </a:prstGeom>
          <a:noFill/>
        </p:spPr>
        <p:txBody>
          <a:bodyPr wrap="square" rtlCol="0">
            <a:spAutoFit/>
          </a:bodyPr>
          <a:lstStyle/>
          <a:p>
            <a:pPr algn="ctr">
              <a:spcBef>
                <a:spcPts val="700"/>
              </a:spcBef>
              <a:buClr>
                <a:srgbClr val="DD8047"/>
              </a:buClr>
              <a:buSzPct val="60000"/>
            </a:pPr>
            <a:r>
              <a:rPr lang="pt-PT" sz="1600" spc="-5">
                <a:solidFill>
                  <a:prstClr val="black"/>
                </a:solidFill>
                <a:latin typeface="Roboto"/>
                <a:cs typeface="Roboto"/>
                <a:hlinkClick r:id="rId4"/>
              </a:rPr>
              <a:t>Orientações para a elaboração de um Plano Nacional de Distribuição de Vacinas e Vacinação contra a COVID-19</a:t>
            </a:r>
            <a:endParaRPr lang="pt-PT" sz="1600">
              <a:solidFill>
                <a:prstClr val="black"/>
              </a:solidFill>
              <a:latin typeface="Roboto"/>
              <a:cs typeface="Roboto"/>
            </a:endParaRPr>
          </a:p>
          <a:p>
            <a:pPr algn="l">
              <a:spcBef>
                <a:spcPts val="700"/>
              </a:spcBef>
              <a:buClr>
                <a:srgbClr val="DD8047"/>
              </a:buClr>
              <a:buSzPct val="60000"/>
            </a:pPr>
            <a:endParaRPr lang="pt-PT" sz="2000" b="1">
              <a:solidFill>
                <a:srgbClr val="0070C0"/>
              </a:solidFill>
              <a:latin typeface="+mj-lt"/>
              <a:cs typeface="Calibri" panose="020F0502020204030204" pitchFamily="34" charset="0"/>
            </a:endParaRPr>
          </a:p>
        </p:txBody>
      </p:sp>
      <p:sp>
        <p:nvSpPr>
          <p:cNvPr id="11" name="Rectangle 10">
            <a:extLst>
              <a:ext uri="{FF2B5EF4-FFF2-40B4-BE49-F238E27FC236}">
                <a16:creationId xmlns:a16="http://schemas.microsoft.com/office/drawing/2014/main" id="{D27C7C42-C15D-B140-908A-4059C73EB8E6}"/>
              </a:ext>
            </a:extLst>
          </p:cNvPr>
          <p:cNvSpPr/>
          <p:nvPr/>
        </p:nvSpPr>
        <p:spPr>
          <a:xfrm>
            <a:off x="7866333" y="5995499"/>
            <a:ext cx="3392481" cy="830997"/>
          </a:xfrm>
          <a:prstGeom prst="rect">
            <a:avLst/>
          </a:prstGeom>
        </p:spPr>
        <p:txBody>
          <a:bodyPr wrap="square">
            <a:spAutoFit/>
          </a:bodyPr>
          <a:lstStyle/>
          <a:p>
            <a:pPr algn="ctr"/>
            <a:r>
              <a:rPr lang="en-US" sz="1600" dirty="0">
                <a:solidFill>
                  <a:srgbClr val="008DCF"/>
                </a:solidFill>
              </a:rPr>
              <a:t>https://www.who.int/immunization_standards/vaccine_regulation/en/</a:t>
            </a:r>
          </a:p>
        </p:txBody>
      </p:sp>
      <p:pic>
        <p:nvPicPr>
          <p:cNvPr id="13" name="Picture 12" descr="Graphical user interface, text, application, email&#10;&#10;Description automatically generated">
            <a:extLst>
              <a:ext uri="{FF2B5EF4-FFF2-40B4-BE49-F238E27FC236}">
                <a16:creationId xmlns:a16="http://schemas.microsoft.com/office/drawing/2014/main" id="{1E2C3795-61D4-FA46-A0ED-23FA3BA8257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813443" y="3435917"/>
            <a:ext cx="3264132" cy="2578962"/>
          </a:xfrm>
          <a:prstGeom prst="rect">
            <a:avLst/>
          </a:prstGeom>
        </p:spPr>
      </p:pic>
      <p:pic>
        <p:nvPicPr>
          <p:cNvPr id="12" name="Picture 11">
            <a:extLst>
              <a:ext uri="{FF2B5EF4-FFF2-40B4-BE49-F238E27FC236}">
                <a16:creationId xmlns:a16="http://schemas.microsoft.com/office/drawing/2014/main" id="{736ED407-13E5-4BE2-BC2E-B9408770665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48981" y="758139"/>
            <a:ext cx="3079356" cy="35216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a:extLst>
              <a:ext uri="{FF2B5EF4-FFF2-40B4-BE49-F238E27FC236}">
                <a16:creationId xmlns:a16="http://schemas.microsoft.com/office/drawing/2014/main" id="{3987822A-A621-4A6F-9276-8C82C12F50A4}"/>
              </a:ext>
            </a:extLst>
          </p:cNvPr>
          <p:cNvSpPr/>
          <p:nvPr/>
        </p:nvSpPr>
        <p:spPr>
          <a:xfrm>
            <a:off x="152780" y="4510258"/>
            <a:ext cx="3079357" cy="923330"/>
          </a:xfrm>
          <a:prstGeom prst="rect">
            <a:avLst/>
          </a:prstGeom>
        </p:spPr>
        <p:txBody>
          <a:bodyPr wrap="square">
            <a:spAutoFit/>
          </a:bodyPr>
          <a:lstStyle/>
          <a:p>
            <a:pPr algn="ctr"/>
            <a:r>
              <a:rPr lang="en-GB" dirty="0">
                <a:hlinkClick r:id="rId7"/>
              </a:rPr>
              <a:t>https://cms.who.int/teams/regulation-prequalification/covid-19</a:t>
            </a:r>
            <a:r>
              <a:rPr lang="en-GB" dirty="0"/>
              <a:t> </a:t>
            </a:r>
          </a:p>
        </p:txBody>
      </p:sp>
    </p:spTree>
    <p:extLst>
      <p:ext uri="{BB962C8B-B14F-4D97-AF65-F5344CB8AC3E}">
        <p14:creationId xmlns:p14="http://schemas.microsoft.com/office/powerpoint/2010/main" val="3460538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en-US" dirty="0"/>
              <a:t>Intervalo</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r>
              <a:rPr lang="en-US" dirty="0"/>
              <a:t>16 de </a:t>
            </a:r>
            <a:r>
              <a:rPr lang="en-US" dirty="0" err="1"/>
              <a:t>Fevereiro</a:t>
            </a:r>
            <a:r>
              <a:rPr lang="en-US" dirty="0"/>
              <a:t> de 2021</a:t>
            </a:r>
          </a:p>
          <a:p>
            <a:endParaRPr lang="en-US" dirty="0"/>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en-US" sz="3600" b="1" dirty="0">
                <a:solidFill>
                  <a:schemeClr val="accent1"/>
                </a:solidFill>
              </a:rPr>
              <a:t>Pausa para café</a:t>
            </a:r>
            <a:br>
              <a:rPr lang="en-US" sz="3600" b="1" dirty="0">
                <a:solidFill>
                  <a:schemeClr val="accent1"/>
                </a:solidFill>
              </a:rPr>
            </a:br>
            <a:r>
              <a:rPr lang="en-US" sz="3600" b="1" dirty="0">
                <a:solidFill>
                  <a:schemeClr val="accent1"/>
                </a:solidFill>
              </a:rPr>
              <a:t>(15 min.)</a:t>
            </a:r>
          </a:p>
        </p:txBody>
      </p:sp>
      <p:pic>
        <p:nvPicPr>
          <p:cNvPr id="8" name="Content Placeholder 6" descr="A close up of a coffee cup sitting on a table&#10;&#10;Description automatically generated">
            <a:extLst>
              <a:ext uri="{FF2B5EF4-FFF2-40B4-BE49-F238E27FC236}">
                <a16:creationId xmlns:a16="http://schemas.microsoft.com/office/drawing/2014/main" id="{40D55979-E3C8-4FF8-8E59-A1BD7A07A87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Tree>
    <p:extLst>
      <p:ext uri="{BB962C8B-B14F-4D97-AF65-F5344CB8AC3E}">
        <p14:creationId xmlns:p14="http://schemas.microsoft.com/office/powerpoint/2010/main" val="2303228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fontScale="90000"/>
          </a:bodyPr>
          <a:lstStyle/>
          <a:p>
            <a:r>
              <a:rPr lang="en-US" dirty="0"/>
              <a:t>Análise dos pontos fortes e das lacunas</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fld id="{7EA682B2-33C9-4D4F-9A18-C7D5F7FE2751}" type="datetime3">
              <a:rPr lang="en-US" smtClean="0"/>
              <a:t>16 February 2021</a:t>
            </a:fld>
            <a:endParaRPr lang="en-US" dirty="0"/>
          </a:p>
        </p:txBody>
      </p:sp>
      <p:sp>
        <p:nvSpPr>
          <p:cNvPr id="12" name="Rectangle 11">
            <a:extLst>
              <a:ext uri="{FF2B5EF4-FFF2-40B4-BE49-F238E27FC236}">
                <a16:creationId xmlns:a16="http://schemas.microsoft.com/office/drawing/2014/main" id="{1877A0E9-096C-4A41-9A11-6F78DDD52E07}"/>
              </a:ext>
            </a:extLst>
          </p:cNvPr>
          <p:cNvSpPr/>
          <p:nvPr/>
        </p:nvSpPr>
        <p:spPr>
          <a:xfrm>
            <a:off x="388226" y="5660072"/>
            <a:ext cx="4817660" cy="767789"/>
          </a:xfrm>
          <a:prstGeom prst="rect">
            <a:avLst/>
          </a:prstGeom>
          <a:solidFill>
            <a:schemeClr val="accent5">
              <a:lumMod val="5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b="1" dirty="0">
                <a:solidFill>
                  <a:schemeClr val="bg1"/>
                </a:solidFill>
              </a:rPr>
              <a:t>PLANO DE AÇÃO</a:t>
            </a:r>
          </a:p>
        </p:txBody>
      </p:sp>
      <p:sp>
        <p:nvSpPr>
          <p:cNvPr id="11" name="Flowchart: Off-page Connector 10">
            <a:extLst>
              <a:ext uri="{FF2B5EF4-FFF2-40B4-BE49-F238E27FC236}">
                <a16:creationId xmlns:a16="http://schemas.microsoft.com/office/drawing/2014/main" id="{08E76C2F-ACDA-41BF-B5D5-4F2B6F3316EB}"/>
              </a:ext>
            </a:extLst>
          </p:cNvPr>
          <p:cNvSpPr/>
          <p:nvPr/>
        </p:nvSpPr>
        <p:spPr>
          <a:xfrm>
            <a:off x="388226" y="3740296"/>
            <a:ext cx="4817660" cy="2019058"/>
          </a:xfrm>
          <a:prstGeom prst="flowChartOffpageConnector">
            <a:avLst/>
          </a:prstGeom>
          <a:solidFill>
            <a:schemeClr val="tx2">
              <a:lumMod val="60000"/>
              <a:lumOff val="4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pt-PT" sz="3200" dirty="0">
                <a:solidFill>
                  <a:schemeClr val="tx1"/>
                </a:solidFill>
              </a:rPr>
              <a:t>Propor ideias para melhorar os sistemas, planos e procedimentos</a:t>
            </a:r>
          </a:p>
        </p:txBody>
      </p:sp>
      <p:sp>
        <p:nvSpPr>
          <p:cNvPr id="10" name="Flowchart: Off-page Connector 9">
            <a:extLst>
              <a:ext uri="{FF2B5EF4-FFF2-40B4-BE49-F238E27FC236}">
                <a16:creationId xmlns:a16="http://schemas.microsoft.com/office/drawing/2014/main" id="{79B8B67E-8274-4744-97F0-91637BA7A559}"/>
              </a:ext>
            </a:extLst>
          </p:cNvPr>
          <p:cNvSpPr/>
          <p:nvPr/>
        </p:nvSpPr>
        <p:spPr>
          <a:xfrm>
            <a:off x="388226" y="2342740"/>
            <a:ext cx="4817660" cy="1474280"/>
          </a:xfrm>
          <a:prstGeom prst="flowChartOffpageConnector">
            <a:avLst/>
          </a:prstGeom>
          <a:solidFill>
            <a:schemeClr val="tx2">
              <a:lumMod val="40000"/>
              <a:lumOff val="6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pt-PT" sz="3200" dirty="0">
                <a:solidFill>
                  <a:schemeClr val="tx1"/>
                </a:solidFill>
              </a:rPr>
              <a:t>Verificar os pressupostos</a:t>
            </a:r>
          </a:p>
        </p:txBody>
      </p:sp>
      <p:sp>
        <p:nvSpPr>
          <p:cNvPr id="8" name="Flowchart: Off-page Connector 7">
            <a:extLst>
              <a:ext uri="{FF2B5EF4-FFF2-40B4-BE49-F238E27FC236}">
                <a16:creationId xmlns:a16="http://schemas.microsoft.com/office/drawing/2014/main" id="{D7F5B448-CFCC-47F0-A53A-961C9A8A21DE}"/>
              </a:ext>
            </a:extLst>
          </p:cNvPr>
          <p:cNvSpPr/>
          <p:nvPr/>
        </p:nvSpPr>
        <p:spPr>
          <a:xfrm>
            <a:off x="388226" y="914568"/>
            <a:ext cx="4817660" cy="1474280"/>
          </a:xfrm>
          <a:prstGeom prst="flowChartOffpageConnector">
            <a:avLst/>
          </a:prstGeom>
          <a:solidFill>
            <a:schemeClr val="bg2"/>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3200" dirty="0">
                <a:solidFill>
                  <a:schemeClr val="tx1"/>
                </a:solidFill>
              </a:rPr>
              <a:t>Analisar os pontos fortes e as lacunas</a:t>
            </a:r>
          </a:p>
        </p:txBody>
      </p:sp>
      <p:sp>
        <p:nvSpPr>
          <p:cNvPr id="13" name="Rectangle 12">
            <a:extLst>
              <a:ext uri="{FF2B5EF4-FFF2-40B4-BE49-F238E27FC236}">
                <a16:creationId xmlns:a16="http://schemas.microsoft.com/office/drawing/2014/main" id="{26D38A6C-2F8F-4154-AD53-AC19193B93C6}"/>
              </a:ext>
            </a:extLst>
          </p:cNvPr>
          <p:cNvSpPr/>
          <p:nvPr/>
        </p:nvSpPr>
        <p:spPr>
          <a:xfrm>
            <a:off x="5792395" y="766049"/>
            <a:ext cx="5559361" cy="4571923"/>
          </a:xfrm>
          <a:prstGeom prst="rect">
            <a:avLst/>
          </a:prstGeom>
        </p:spPr>
        <p:txBody>
          <a:bodyPr wrap="square" lIns="91440" tIns="45720" rIns="91440" bIns="45720" anchor="t">
            <a:noAutofit/>
          </a:bodyPr>
          <a:lstStyle/>
          <a:p>
            <a:pPr>
              <a:spcAft>
                <a:spcPts val="1200"/>
              </a:spcAft>
            </a:pPr>
            <a:r>
              <a:rPr lang="pt-PT" sz="1700" b="1" u="sng" dirty="0">
                <a:latin typeface="+mj-lt"/>
                <a:cs typeface="Calibri" panose="020F0502020204030204" pitchFamily="34" charset="0"/>
              </a:rPr>
              <a:t>TAREFAS:</a:t>
            </a:r>
          </a:p>
          <a:p>
            <a:pPr marL="342900" indent="-342900">
              <a:spcAft>
                <a:spcPts val="1200"/>
              </a:spcAft>
              <a:buAutoNum type="arabicPeriod"/>
            </a:pPr>
            <a:r>
              <a:rPr lang="pt-PT" sz="1700" dirty="0">
                <a:latin typeface="+mj-lt"/>
                <a:cs typeface="Calibri" panose="020F0502020204030204" pitchFamily="34" charset="0"/>
              </a:rPr>
              <a:t>Em grupos, dividir uma folha de papel em três secções.</a:t>
            </a:r>
          </a:p>
          <a:p>
            <a:pPr marL="342900" indent="-342900">
              <a:spcAft>
                <a:spcPts val="1200"/>
              </a:spcAft>
              <a:buAutoNum type="arabicPeriod"/>
            </a:pPr>
            <a:r>
              <a:rPr lang="pt-PT" sz="1700" dirty="0">
                <a:latin typeface="+mj-lt"/>
                <a:cs typeface="Calibri"/>
              </a:rPr>
              <a:t>Analisar o Plano Nacional de Distribuição das Vacinas (PNDV) e as notas do seu TTX</a:t>
            </a:r>
          </a:p>
          <a:p>
            <a:pPr marL="342900" indent="-342900">
              <a:spcAft>
                <a:spcPts val="1200"/>
              </a:spcAft>
              <a:buFont typeface="+mj-lt"/>
              <a:buAutoNum type="arabicPeriod"/>
            </a:pPr>
            <a:r>
              <a:rPr lang="pt-PT" sz="1700" dirty="0">
                <a:latin typeface="+mj-lt"/>
                <a:cs typeface="Calibri" panose="020F0502020204030204" pitchFamily="34" charset="0"/>
              </a:rPr>
              <a:t>Discutir e registar os seus pontos em cada uma das secções para responder:</a:t>
            </a:r>
            <a:endParaRPr lang="pt-PT" sz="1700" b="1" dirty="0">
              <a:latin typeface="+mj-lt"/>
              <a:cs typeface="Calibri" panose="020F0502020204030204" pitchFamily="34" charset="0"/>
            </a:endParaRPr>
          </a:p>
          <a:p>
            <a:pPr marL="800100" lvl="1" indent="-342900">
              <a:spcAft>
                <a:spcPts val="1200"/>
              </a:spcAft>
              <a:buFont typeface="Arial" panose="020B0604020202020204" pitchFamily="34" charset="0"/>
              <a:buChar char="•"/>
            </a:pPr>
            <a:r>
              <a:rPr lang="pt-PT" sz="1700" dirty="0">
                <a:latin typeface="+mj-lt"/>
                <a:cs typeface="Calibri" panose="020F0502020204030204" pitchFamily="34" charset="0"/>
              </a:rPr>
              <a:t>Que componentes do plano de distribuição das vacinas contra a COVID 19 são fortes ou funcionaram bem? (Boa prática)</a:t>
            </a:r>
          </a:p>
          <a:p>
            <a:pPr marL="800100" lvl="1" indent="-342900">
              <a:spcAft>
                <a:spcPts val="1200"/>
              </a:spcAft>
              <a:buFont typeface="Arial" panose="020B0604020202020204" pitchFamily="34" charset="0"/>
              <a:buChar char="•"/>
            </a:pPr>
            <a:r>
              <a:rPr lang="pt-PT" sz="1700" dirty="0">
                <a:cs typeface="Calibri" panose="020F0502020204030204" pitchFamily="34" charset="0"/>
              </a:rPr>
              <a:t>Que componentes do plano de distribuição das vacinas contra a COVID 19 são fracas ou problemáticas e necessitam de mais trabalho</a:t>
            </a:r>
            <a:r>
              <a:rPr lang="pt-PT" sz="1700" dirty="0">
                <a:solidFill>
                  <a:prstClr val="black"/>
                </a:solidFill>
                <a:cs typeface="Calibri" panose="020F0502020204030204" pitchFamily="34" charset="0"/>
              </a:rPr>
              <a:t>? </a:t>
            </a:r>
            <a:r>
              <a:rPr lang="pt-PT" sz="1700" dirty="0">
                <a:latin typeface="+mj-lt"/>
                <a:cs typeface="Calibri" panose="020F0502020204030204" pitchFamily="34" charset="0"/>
              </a:rPr>
              <a:t>(Constrangimentos)</a:t>
            </a:r>
          </a:p>
          <a:p>
            <a:pPr marL="800100" lvl="1" indent="-342900">
              <a:spcAft>
                <a:spcPts val="1200"/>
              </a:spcAft>
              <a:buFont typeface="Arial" panose="020B0604020202020204" pitchFamily="34" charset="0"/>
              <a:buChar char="•"/>
            </a:pPr>
            <a:r>
              <a:rPr lang="pt-PT" sz="1700" dirty="0">
                <a:latin typeface="+mj-lt"/>
                <a:cs typeface="Calibri" panose="020F0502020204030204" pitchFamily="34" charset="0"/>
              </a:rPr>
              <a:t>Recomendar e priorizar as 3 principais áreas/atividades que necessitem de melhor planeamento</a:t>
            </a:r>
          </a:p>
        </p:txBody>
      </p:sp>
      <p:grpSp>
        <p:nvGrpSpPr>
          <p:cNvPr id="14" name="Group 13">
            <a:extLst>
              <a:ext uri="{FF2B5EF4-FFF2-40B4-BE49-F238E27FC236}">
                <a16:creationId xmlns:a16="http://schemas.microsoft.com/office/drawing/2014/main" id="{89301FD9-3E22-4D05-AB5A-E42D4E841735}"/>
              </a:ext>
            </a:extLst>
          </p:cNvPr>
          <p:cNvGrpSpPr/>
          <p:nvPr/>
        </p:nvGrpSpPr>
        <p:grpSpPr>
          <a:xfrm>
            <a:off x="10005386" y="479294"/>
            <a:ext cx="1935191" cy="749356"/>
            <a:chOff x="9968622" y="5205785"/>
            <a:chExt cx="1935190" cy="749356"/>
          </a:xfrm>
        </p:grpSpPr>
        <p:pic>
          <p:nvPicPr>
            <p:cNvPr id="15" name="Picture 14">
              <a:extLst>
                <a:ext uri="{FF2B5EF4-FFF2-40B4-BE49-F238E27FC236}">
                  <a16:creationId xmlns:a16="http://schemas.microsoft.com/office/drawing/2014/main" id="{68BB950D-E0EA-4CF9-914C-A9343E4B778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68622" y="5205785"/>
              <a:ext cx="784098" cy="749356"/>
            </a:xfrm>
            <a:prstGeom prst="rect">
              <a:avLst/>
            </a:prstGeom>
          </p:spPr>
        </p:pic>
        <p:sp>
          <p:nvSpPr>
            <p:cNvPr id="16" name="TextBox 15">
              <a:extLst>
                <a:ext uri="{FF2B5EF4-FFF2-40B4-BE49-F238E27FC236}">
                  <a16:creationId xmlns:a16="http://schemas.microsoft.com/office/drawing/2014/main" id="{E30C1043-CB9B-46D4-B470-C7E83CDEBCC2}"/>
                </a:ext>
              </a:extLst>
            </p:cNvPr>
            <p:cNvSpPr txBox="1"/>
            <p:nvPr/>
          </p:nvSpPr>
          <p:spPr>
            <a:xfrm>
              <a:off x="10658610" y="5376437"/>
              <a:ext cx="1245202"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75 min.</a:t>
              </a:r>
            </a:p>
          </p:txBody>
        </p:sp>
      </p:grpSp>
      <p:cxnSp>
        <p:nvCxnSpPr>
          <p:cNvPr id="18" name="Straight Connector 17">
            <a:extLst>
              <a:ext uri="{FF2B5EF4-FFF2-40B4-BE49-F238E27FC236}">
                <a16:creationId xmlns:a16="http://schemas.microsoft.com/office/drawing/2014/main" id="{BCBB288C-3A71-44A7-A69E-8D16D8551DF0}"/>
              </a:ext>
            </a:extLst>
          </p:cNvPr>
          <p:cNvCxnSpPr/>
          <p:nvPr/>
        </p:nvCxnSpPr>
        <p:spPr>
          <a:xfrm>
            <a:off x="5506589" y="6270602"/>
            <a:ext cx="6228665"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5B964DD-F08B-438A-B1C8-E8CDC9A289C8}"/>
              </a:ext>
            </a:extLst>
          </p:cNvPr>
          <p:cNvSpPr txBox="1"/>
          <p:nvPr/>
        </p:nvSpPr>
        <p:spPr>
          <a:xfrm>
            <a:off x="6498113" y="6270604"/>
            <a:ext cx="4892722" cy="307777"/>
          </a:xfrm>
          <a:prstGeom prst="rect">
            <a:avLst/>
          </a:prstGeom>
          <a:noFill/>
        </p:spPr>
        <p:txBody>
          <a:bodyPr wrap="square" rtlCol="0">
            <a:spAutoFit/>
          </a:bodyPr>
          <a:lstStyle/>
          <a:p>
            <a:pPr algn="l">
              <a:spcBef>
                <a:spcPts val="700"/>
              </a:spcBef>
              <a:buClr>
                <a:srgbClr val="DD8047"/>
              </a:buClr>
              <a:buSzPct val="60000"/>
            </a:pPr>
            <a:r>
              <a:rPr lang="pt-PT" sz="1400" i="1" dirty="0">
                <a:solidFill>
                  <a:schemeClr val="accent1"/>
                </a:solidFill>
                <a:latin typeface="+mj-lt"/>
                <a:cs typeface="Calibri" panose="020F0502020204030204" pitchFamily="34" charset="0"/>
              </a:rPr>
              <a:t>Nota: o plano de ação será elaborado na próxima sessão</a:t>
            </a:r>
          </a:p>
        </p:txBody>
      </p:sp>
      <p:sp>
        <p:nvSpPr>
          <p:cNvPr id="17" name="TextBox 16"/>
          <p:cNvSpPr txBox="1"/>
          <p:nvPr/>
        </p:nvSpPr>
        <p:spPr>
          <a:xfrm>
            <a:off x="5431693" y="6596390"/>
            <a:ext cx="3233615" cy="261610"/>
          </a:xfrm>
          <a:prstGeom prst="rect">
            <a:avLst/>
          </a:prstGeom>
          <a:solidFill>
            <a:schemeClr val="accent5"/>
          </a:solidFill>
        </p:spPr>
        <p:txBody>
          <a:bodyPr wrap="square" rtlCol="0">
            <a:spAutoFit/>
          </a:bodyPr>
          <a:lstStyle/>
          <a:p>
            <a:r>
              <a:rPr lang="en-US" sz="1100" b="1" dirty="0">
                <a:solidFill>
                  <a:schemeClr val="bg1"/>
                </a:solidFill>
              </a:rPr>
              <a:t>13 </a:t>
            </a:r>
            <a:r>
              <a:rPr lang="en-US" sz="1100" b="1" dirty="0">
                <a:solidFill>
                  <a:prstClr val="white"/>
                </a:solidFill>
              </a:rPr>
              <a:t>de Dezembro de 2020</a:t>
            </a:r>
            <a:endParaRPr lang="en-US" sz="1100" b="1" dirty="0"/>
          </a:p>
        </p:txBody>
      </p:sp>
    </p:spTree>
    <p:extLst>
      <p:ext uri="{BB962C8B-B14F-4D97-AF65-F5344CB8AC3E}">
        <p14:creationId xmlns:p14="http://schemas.microsoft.com/office/powerpoint/2010/main" val="37118193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en-US" dirty="0"/>
              <a:t>Plano de ação</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r>
              <a:rPr lang="en-US" dirty="0"/>
              <a:t>16 de </a:t>
            </a:r>
            <a:r>
              <a:rPr lang="en-US" dirty="0" err="1"/>
              <a:t>Fevereiro</a:t>
            </a:r>
            <a:r>
              <a:rPr lang="en-US" dirty="0"/>
              <a:t> de 2021</a:t>
            </a:r>
          </a:p>
        </p:txBody>
      </p:sp>
      <p:pic>
        <p:nvPicPr>
          <p:cNvPr id="5" name="Picture 4">
            <a:extLst>
              <a:ext uri="{FF2B5EF4-FFF2-40B4-BE49-F238E27FC236}">
                <a16:creationId xmlns:a16="http://schemas.microsoft.com/office/drawing/2014/main" id="{191160E5-625D-4340-B7C6-749B9B9DC69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780" y="1591319"/>
            <a:ext cx="3633701" cy="3675362"/>
          </a:xfrm>
          <a:prstGeom prst="rect">
            <a:avLst/>
          </a:prstGeom>
        </p:spPr>
      </p:pic>
      <p:pic>
        <p:nvPicPr>
          <p:cNvPr id="20" name="Picture 19">
            <a:extLst>
              <a:ext uri="{FF2B5EF4-FFF2-40B4-BE49-F238E27FC236}">
                <a16:creationId xmlns:a16="http://schemas.microsoft.com/office/drawing/2014/main" id="{F7E3BC02-E4EF-4331-AE3E-414EB8D48D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70240" y="1315990"/>
            <a:ext cx="7944256" cy="4327360"/>
          </a:xfrm>
          <a:prstGeom prst="rect">
            <a:avLst/>
          </a:prstGeom>
        </p:spPr>
      </p:pic>
      <p:grpSp>
        <p:nvGrpSpPr>
          <p:cNvPr id="21" name="Group 20">
            <a:extLst>
              <a:ext uri="{FF2B5EF4-FFF2-40B4-BE49-F238E27FC236}">
                <a16:creationId xmlns:a16="http://schemas.microsoft.com/office/drawing/2014/main" id="{7B2A816A-70D3-48BC-BE06-C4284701AC98}"/>
              </a:ext>
            </a:extLst>
          </p:cNvPr>
          <p:cNvGrpSpPr/>
          <p:nvPr/>
        </p:nvGrpSpPr>
        <p:grpSpPr>
          <a:xfrm>
            <a:off x="1445420" y="5643350"/>
            <a:ext cx="1935192" cy="749356"/>
            <a:chOff x="9978391" y="5342554"/>
            <a:chExt cx="1935192" cy="749356"/>
          </a:xfrm>
        </p:grpSpPr>
        <p:pic>
          <p:nvPicPr>
            <p:cNvPr id="22" name="Picture 21">
              <a:extLst>
                <a:ext uri="{FF2B5EF4-FFF2-40B4-BE49-F238E27FC236}">
                  <a16:creationId xmlns:a16="http://schemas.microsoft.com/office/drawing/2014/main" id="{51F79309-2284-4C6C-8B8E-00FB51F645F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23" name="TextBox 22">
              <a:extLst>
                <a:ext uri="{FF2B5EF4-FFF2-40B4-BE49-F238E27FC236}">
                  <a16:creationId xmlns:a16="http://schemas.microsoft.com/office/drawing/2014/main" id="{6FFD4572-B504-4819-B475-93A622443C5B}"/>
                </a:ext>
              </a:extLst>
            </p:cNvPr>
            <p:cNvSpPr txBox="1"/>
            <p:nvPr/>
          </p:nvSpPr>
          <p:spPr>
            <a:xfrm>
              <a:off x="10668380" y="5522976"/>
              <a:ext cx="1245203"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45 min.</a:t>
              </a:r>
            </a:p>
          </p:txBody>
        </p:sp>
      </p:grpSp>
      <p:sp>
        <p:nvSpPr>
          <p:cNvPr id="9" name="TextBox 8"/>
          <p:cNvSpPr txBox="1"/>
          <p:nvPr/>
        </p:nvSpPr>
        <p:spPr>
          <a:xfrm>
            <a:off x="4005385" y="1377461"/>
            <a:ext cx="1602154" cy="738664"/>
          </a:xfrm>
          <a:prstGeom prst="rect">
            <a:avLst/>
          </a:prstGeom>
          <a:solidFill>
            <a:srgbClr val="D20807"/>
          </a:solidFill>
        </p:spPr>
        <p:txBody>
          <a:bodyPr wrap="square" rtlCol="0">
            <a:spAutoFit/>
          </a:bodyPr>
          <a:lstStyle/>
          <a:p>
            <a:pPr algn="l">
              <a:spcBef>
                <a:spcPts val="700"/>
              </a:spcBef>
              <a:buClr>
                <a:srgbClr val="DD8047"/>
              </a:buClr>
              <a:buSzPct val="60000"/>
            </a:pPr>
            <a:r>
              <a:rPr lang="pt-PT" sz="1400" b="1" dirty="0">
                <a:solidFill>
                  <a:schemeClr val="bg1"/>
                </a:solidFill>
                <a:latin typeface="+mj-lt"/>
                <a:cs typeface="Calibri" panose="020F0502020204030204" pitchFamily="34" charset="0"/>
              </a:rPr>
              <a:t>Principais desafios /lacunas</a:t>
            </a:r>
          </a:p>
        </p:txBody>
      </p:sp>
      <p:sp>
        <p:nvSpPr>
          <p:cNvPr id="10" name="TextBox 9"/>
          <p:cNvSpPr txBox="1"/>
          <p:nvPr/>
        </p:nvSpPr>
        <p:spPr>
          <a:xfrm>
            <a:off x="5720862" y="1461476"/>
            <a:ext cx="2377831" cy="338554"/>
          </a:xfrm>
          <a:prstGeom prst="rect">
            <a:avLst/>
          </a:prstGeom>
          <a:solidFill>
            <a:srgbClr val="D20807"/>
          </a:solidFill>
        </p:spPr>
        <p:txBody>
          <a:bodyPr wrap="square" rtlCol="0">
            <a:spAutoFit/>
          </a:bodyPr>
          <a:lstStyle/>
          <a:p>
            <a:pPr algn="l">
              <a:spcBef>
                <a:spcPts val="700"/>
              </a:spcBef>
              <a:buClr>
                <a:srgbClr val="DD8047"/>
              </a:buClr>
              <a:buSzPct val="60000"/>
            </a:pPr>
            <a:r>
              <a:rPr lang="pt-PT" sz="1600" b="1" dirty="0">
                <a:solidFill>
                  <a:schemeClr val="bg1"/>
                </a:solidFill>
                <a:latin typeface="+mj-lt"/>
                <a:cs typeface="Calibri" panose="020F0502020204030204" pitchFamily="34" charset="0"/>
              </a:rPr>
              <a:t>Solução proposta</a:t>
            </a:r>
          </a:p>
        </p:txBody>
      </p:sp>
      <p:sp>
        <p:nvSpPr>
          <p:cNvPr id="11" name="TextBox 10"/>
          <p:cNvSpPr txBox="1"/>
          <p:nvPr/>
        </p:nvSpPr>
        <p:spPr>
          <a:xfrm>
            <a:off x="8247185" y="1379414"/>
            <a:ext cx="1834661" cy="584776"/>
          </a:xfrm>
          <a:prstGeom prst="rect">
            <a:avLst/>
          </a:prstGeom>
          <a:solidFill>
            <a:srgbClr val="D20807"/>
          </a:solidFill>
        </p:spPr>
        <p:txBody>
          <a:bodyPr wrap="square" rtlCol="0">
            <a:spAutoFit/>
          </a:bodyPr>
          <a:lstStyle/>
          <a:p>
            <a:pPr algn="l">
              <a:spcBef>
                <a:spcPts val="700"/>
              </a:spcBef>
              <a:buClr>
                <a:srgbClr val="DD8047"/>
              </a:buClr>
              <a:buSzPct val="60000"/>
            </a:pPr>
            <a:r>
              <a:rPr lang="pt-PT" sz="1600" b="1" dirty="0">
                <a:solidFill>
                  <a:schemeClr val="bg1"/>
                </a:solidFill>
                <a:latin typeface="+mj-lt"/>
                <a:cs typeface="Calibri" panose="020F0502020204030204" pitchFamily="34" charset="0"/>
              </a:rPr>
              <a:t>Prazo para resolução</a:t>
            </a:r>
          </a:p>
        </p:txBody>
      </p:sp>
      <p:sp>
        <p:nvSpPr>
          <p:cNvPr id="12" name="TextBox 11"/>
          <p:cNvSpPr txBox="1"/>
          <p:nvPr/>
        </p:nvSpPr>
        <p:spPr>
          <a:xfrm>
            <a:off x="10001738" y="1492737"/>
            <a:ext cx="1916724" cy="338554"/>
          </a:xfrm>
          <a:prstGeom prst="rect">
            <a:avLst/>
          </a:prstGeom>
          <a:solidFill>
            <a:srgbClr val="D20807"/>
          </a:solidFill>
        </p:spPr>
        <p:txBody>
          <a:bodyPr wrap="square" rtlCol="0">
            <a:spAutoFit/>
          </a:bodyPr>
          <a:lstStyle/>
          <a:p>
            <a:pPr algn="l">
              <a:spcBef>
                <a:spcPts val="700"/>
              </a:spcBef>
              <a:buClr>
                <a:srgbClr val="DD8047"/>
              </a:buClr>
              <a:buSzPct val="60000"/>
            </a:pPr>
            <a:r>
              <a:rPr lang="pt-PT" sz="1600" b="1" dirty="0">
                <a:solidFill>
                  <a:schemeClr val="bg1"/>
                </a:solidFill>
                <a:latin typeface="+mj-lt"/>
                <a:cs typeface="Calibri" panose="020F0502020204030204" pitchFamily="34" charset="0"/>
              </a:rPr>
              <a:t>Responsabilidade</a:t>
            </a:r>
          </a:p>
        </p:txBody>
      </p:sp>
    </p:spTree>
    <p:extLst>
      <p:ext uri="{BB962C8B-B14F-4D97-AF65-F5344CB8AC3E}">
        <p14:creationId xmlns:p14="http://schemas.microsoft.com/office/powerpoint/2010/main" val="3263521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pt-PT" dirty="0"/>
              <a:t>Formulário de feedback dos participantes</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pPr>
              <a:defRPr/>
            </a:pPr>
            <a:r>
              <a:rPr lang="en-US" dirty="0"/>
              <a:t>16 de </a:t>
            </a:r>
            <a:r>
              <a:rPr lang="en-US" dirty="0" err="1"/>
              <a:t>Fevereiro</a:t>
            </a:r>
            <a:r>
              <a:rPr lang="en-US" dirty="0"/>
              <a:t> de 2021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3" name="Picture 2">
            <a:extLst>
              <a:ext uri="{FF2B5EF4-FFF2-40B4-BE49-F238E27FC236}">
                <a16:creationId xmlns:a16="http://schemas.microsoft.com/office/drawing/2014/main" id="{AB918967-1504-466D-B993-22C06F9618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19772" y="1062607"/>
            <a:ext cx="3884491" cy="5154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C62B40BA-F069-46EB-80AD-1DA680739316}"/>
              </a:ext>
            </a:extLst>
          </p:cNvPr>
          <p:cNvSpPr/>
          <p:nvPr/>
        </p:nvSpPr>
        <p:spPr>
          <a:xfrm>
            <a:off x="6172765" y="2184611"/>
            <a:ext cx="4799463" cy="2780248"/>
          </a:xfrm>
          <a:prstGeom prst="rect">
            <a:avLst/>
          </a:prstGeom>
        </p:spPr>
        <p:txBody>
          <a:bodyPr wrap="square">
            <a:spAutoFit/>
          </a:bodyPr>
          <a:lstStyle/>
          <a:p>
            <a:pPr>
              <a:spcAft>
                <a:spcPts val="800"/>
              </a:spcAft>
              <a:defRPr/>
            </a:pPr>
            <a:r>
              <a:rPr lang="pt-PT" sz="2800" i="1" dirty="0">
                <a:latin typeface="Arial" panose="020B0604020202020204" pitchFamily="34" charset="0"/>
                <a:ea typeface="Calibri" panose="020F0502020204030204" pitchFamily="34" charset="0"/>
              </a:rPr>
              <a:t>O seu </a:t>
            </a:r>
            <a:r>
              <a:rPr lang="pt-PT" sz="2800" i="1" dirty="0">
                <a:latin typeface="Arial" panose="020B0604020202020204" pitchFamily="34" charset="0"/>
                <a:ea typeface="Calibri" panose="020F0502020204030204" pitchFamily="34" charset="0"/>
                <a:hlinkClick r:id="rId4"/>
              </a:rPr>
              <a:t>feedback</a:t>
            </a:r>
            <a:r>
              <a:rPr lang="pt-PT" sz="2800" i="1" dirty="0">
                <a:latin typeface="Arial" panose="020B0604020202020204" pitchFamily="34" charset="0"/>
                <a:ea typeface="Calibri" panose="020F0502020204030204" pitchFamily="34" charset="0"/>
              </a:rPr>
              <a:t> ajuda-nos a manter e melhorar a qualidade e a relevância de futuros exercícios de simulação.</a:t>
            </a:r>
            <a:endParaRPr lang="pt-PT" sz="3200" dirty="0">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2800"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a:t>
            </a:r>
            <a:endParaRPr kumimoji="0" lang="en-US" sz="32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p:txBody>
      </p:sp>
      <p:grpSp>
        <p:nvGrpSpPr>
          <p:cNvPr id="9" name="Group 8">
            <a:extLst>
              <a:ext uri="{FF2B5EF4-FFF2-40B4-BE49-F238E27FC236}">
                <a16:creationId xmlns:a16="http://schemas.microsoft.com/office/drawing/2014/main" id="{2B3E6510-CC81-4105-9D35-20E4BF56DD55}"/>
              </a:ext>
            </a:extLst>
          </p:cNvPr>
          <p:cNvGrpSpPr/>
          <p:nvPr/>
        </p:nvGrpSpPr>
        <p:grpSpPr>
          <a:xfrm>
            <a:off x="7730214" y="4687651"/>
            <a:ext cx="1764021" cy="749356"/>
            <a:chOff x="9978391" y="5342554"/>
            <a:chExt cx="1764021" cy="749356"/>
          </a:xfrm>
        </p:grpSpPr>
        <p:pic>
          <p:nvPicPr>
            <p:cNvPr id="13" name="Picture 12">
              <a:extLst>
                <a:ext uri="{FF2B5EF4-FFF2-40B4-BE49-F238E27FC236}">
                  <a16:creationId xmlns:a16="http://schemas.microsoft.com/office/drawing/2014/main" id="{973EC829-C3FA-4328-99AA-B40E0032AAF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4" name="TextBox 13">
              <a:extLst>
                <a:ext uri="{FF2B5EF4-FFF2-40B4-BE49-F238E27FC236}">
                  <a16:creationId xmlns:a16="http://schemas.microsoft.com/office/drawing/2014/main" id="{CC1F5717-065B-4919-AD00-736B6FD64B1C}"/>
                </a:ext>
              </a:extLst>
            </p:cNvPr>
            <p:cNvSpPr txBox="1"/>
            <p:nvPr/>
          </p:nvSpPr>
          <p:spPr>
            <a:xfrm>
              <a:off x="10668380" y="5522976"/>
              <a:ext cx="107403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5 min.</a:t>
              </a:r>
            </a:p>
          </p:txBody>
        </p:sp>
      </p:grpSp>
    </p:spTree>
    <p:extLst>
      <p:ext uri="{BB962C8B-B14F-4D97-AF65-F5344CB8AC3E}">
        <p14:creationId xmlns:p14="http://schemas.microsoft.com/office/powerpoint/2010/main" val="1238934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pt-PT" dirty="0"/>
              <a:t>Passos seguintes e conclusões</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r>
              <a:rPr lang="en-US" dirty="0"/>
              <a:t>16 de </a:t>
            </a:r>
            <a:r>
              <a:rPr lang="en-US" dirty="0" err="1"/>
              <a:t>Fevereiro</a:t>
            </a:r>
            <a:r>
              <a:rPr lang="en-US" dirty="0"/>
              <a:t> de 2021</a:t>
            </a:r>
          </a:p>
          <a:p>
            <a:endParaRPr lang="en-US" dirty="0"/>
          </a:p>
        </p:txBody>
      </p:sp>
      <p:pic>
        <p:nvPicPr>
          <p:cNvPr id="7" name="Picture 6">
            <a:extLst>
              <a:ext uri="{FF2B5EF4-FFF2-40B4-BE49-F238E27FC236}">
                <a16:creationId xmlns:a16="http://schemas.microsoft.com/office/drawing/2014/main" id="{7200FD45-150F-4024-82DC-29A8CF80CB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419557">
            <a:off x="1928217" y="1162881"/>
            <a:ext cx="7850404" cy="4500941"/>
          </a:xfrm>
          <a:prstGeom prst="rect">
            <a:avLst/>
          </a:prstGeom>
        </p:spPr>
      </p:pic>
      <p:sp>
        <p:nvSpPr>
          <p:cNvPr id="8" name="TextBox 7">
            <a:extLst>
              <a:ext uri="{FF2B5EF4-FFF2-40B4-BE49-F238E27FC236}">
                <a16:creationId xmlns:a16="http://schemas.microsoft.com/office/drawing/2014/main" id="{0E46B248-6FCC-4C4D-B5C7-8F13B04B80AF}"/>
              </a:ext>
            </a:extLst>
          </p:cNvPr>
          <p:cNvSpPr txBox="1"/>
          <p:nvPr/>
        </p:nvSpPr>
        <p:spPr>
          <a:xfrm>
            <a:off x="1878508" y="4578825"/>
            <a:ext cx="7949821" cy="646331"/>
          </a:xfrm>
          <a:prstGeom prst="rect">
            <a:avLst/>
          </a:prstGeom>
          <a:noFill/>
        </p:spPr>
        <p:txBody>
          <a:bodyPr wrap="square" rtlCol="0">
            <a:spAutoFit/>
          </a:bodyPr>
          <a:lstStyle/>
          <a:p>
            <a:pPr algn="ctr">
              <a:spcBef>
                <a:spcPts val="700"/>
              </a:spcBef>
              <a:buClr>
                <a:srgbClr val="DD8047"/>
              </a:buClr>
              <a:buSzPct val="60000"/>
            </a:pPr>
            <a:r>
              <a:rPr lang="en-US" sz="3600" b="1" dirty="0">
                <a:solidFill>
                  <a:srgbClr val="0070C0"/>
                </a:solidFill>
                <a:cs typeface="Calibri" panose="020F0502020204030204" pitchFamily="34" charset="0"/>
              </a:rPr>
              <a:t>PASSOS SEGUINTES</a:t>
            </a:r>
          </a:p>
        </p:txBody>
      </p:sp>
    </p:spTree>
    <p:extLst>
      <p:ext uri="{BB962C8B-B14F-4D97-AF65-F5344CB8AC3E}">
        <p14:creationId xmlns:p14="http://schemas.microsoft.com/office/powerpoint/2010/main" val="2979113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BCF9-0B8D-4074-9436-701BDD2B6BFF}"/>
              </a:ext>
            </a:extLst>
          </p:cNvPr>
          <p:cNvSpPr/>
          <p:nvPr/>
        </p:nvSpPr>
        <p:spPr>
          <a:xfrm>
            <a:off x="0" y="3773606"/>
            <a:ext cx="12192000" cy="28933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lnSpc>
                <a:spcPct val="150000"/>
              </a:lnSpc>
            </a:pPr>
            <a:r>
              <a:rPr lang="en-US" sz="2400" b="1" dirty="0">
                <a:solidFill>
                  <a:schemeClr val="bg1"/>
                </a:solidFill>
              </a:rPr>
              <a:t>RECURSOS DA OMS</a:t>
            </a:r>
          </a:p>
        </p:txBody>
      </p:sp>
      <p:sp>
        <p:nvSpPr>
          <p:cNvPr id="10" name="TextBox 9">
            <a:extLst>
              <a:ext uri="{FF2B5EF4-FFF2-40B4-BE49-F238E27FC236}">
                <a16:creationId xmlns:a16="http://schemas.microsoft.com/office/drawing/2014/main" id="{04F2AF43-6C07-4B87-BFC4-B1B98FDD4CAF}"/>
              </a:ext>
            </a:extLst>
          </p:cNvPr>
          <p:cNvSpPr txBox="1"/>
          <p:nvPr/>
        </p:nvSpPr>
        <p:spPr>
          <a:xfrm>
            <a:off x="0" y="-101525"/>
            <a:ext cx="12192000" cy="830997"/>
          </a:xfrm>
          <a:prstGeom prst="rect">
            <a:avLst/>
          </a:prstGeom>
          <a:noFill/>
        </p:spPr>
        <p:txBody>
          <a:bodyPr wrap="square" rtlCol="0">
            <a:spAutoFit/>
          </a:bodyPr>
          <a:lstStyle/>
          <a:p>
            <a:pPr algn="ctr">
              <a:spcBef>
                <a:spcPts val="700"/>
              </a:spcBef>
              <a:buClr>
                <a:srgbClr val="DD8047"/>
              </a:buClr>
              <a:buSzPct val="60000"/>
            </a:pPr>
            <a:r>
              <a:rPr lang="en-US" sz="4800" b="1" dirty="0">
                <a:solidFill>
                  <a:schemeClr val="bg1"/>
                </a:solidFill>
                <a:cs typeface="Calibri" panose="020F0502020204030204" pitchFamily="34" charset="0"/>
              </a:rPr>
              <a:t>OBRIGADO!</a:t>
            </a:r>
          </a:p>
        </p:txBody>
      </p:sp>
      <p:sp>
        <p:nvSpPr>
          <p:cNvPr id="13" name="Rectangle: Rounded Corners 12">
            <a:extLst>
              <a:ext uri="{FF2B5EF4-FFF2-40B4-BE49-F238E27FC236}">
                <a16:creationId xmlns:a16="http://schemas.microsoft.com/office/drawing/2014/main" id="{C11B9C60-02FC-41E8-B2BE-53DD780C3CA3}"/>
              </a:ext>
            </a:extLst>
          </p:cNvPr>
          <p:cNvSpPr/>
          <p:nvPr/>
        </p:nvSpPr>
        <p:spPr>
          <a:xfrm>
            <a:off x="1239599"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600" b="1" i="0" u="none" strike="noStrike" kern="1200" cap="none" spc="0" normalizeH="0" baseline="0" noProof="0" dirty="0">
                <a:ln>
                  <a:noFill/>
                </a:ln>
                <a:solidFill>
                  <a:prstClr val="black"/>
                </a:solidFill>
                <a:effectLst/>
                <a:uLnTx/>
                <a:uFillTx/>
                <a:latin typeface="Arial" panose="020B0604020202020204"/>
                <a:ea typeface="+mn-ea"/>
                <a:cs typeface="+mn-cs"/>
              </a:rPr>
              <a:t>Emergências da OMS COVID-19</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600" b="1" i="0" u="none" strike="noStrike" kern="1200" cap="none" spc="0" normalizeH="0" baseline="0" noProof="0" dirty="0">
                <a:ln>
                  <a:noFill/>
                </a:ln>
                <a:solidFill>
                  <a:prstClr val="black"/>
                </a:solidFill>
                <a:effectLst/>
                <a:uLnTx/>
                <a:uFillTx/>
                <a:latin typeface="Arial" panose="020B0604020202020204"/>
                <a:ea typeface="+mn-ea"/>
                <a:cs typeface="+mn-cs"/>
              </a:rPr>
              <a:t>Emergency</a:t>
            </a:r>
            <a:r>
              <a:rPr kumimoji="0" lang="pt-PT" sz="1800" b="1" i="0" u="none" strike="noStrike" kern="1200" cap="none" spc="0" normalizeH="0" baseline="0" noProof="0" dirty="0">
                <a:ln>
                  <a:noFill/>
                </a:ln>
                <a:solidFill>
                  <a:prstClr val="black"/>
                </a:solidFill>
                <a:effectLst/>
                <a:uLnTx/>
                <a:uFillTx/>
                <a:latin typeface="Arial" panose="020B0604020202020204"/>
                <a:ea typeface="+mn-ea"/>
                <a:cs typeface="+mn-cs"/>
              </a:rPr>
              <a:t> webpage</a:t>
            </a:r>
          </a:p>
        </p:txBody>
      </p:sp>
      <p:pic>
        <p:nvPicPr>
          <p:cNvPr id="9" name="Picture 8">
            <a:hlinkClick r:id="rId3"/>
            <a:extLst>
              <a:ext uri="{FF2B5EF4-FFF2-40B4-BE49-F238E27FC236}">
                <a16:creationId xmlns:a16="http://schemas.microsoft.com/office/drawing/2014/main" id="{73E02E2C-30C2-49FA-8399-05DC2B895B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50782" y="5090038"/>
            <a:ext cx="1043875" cy="1063135"/>
          </a:xfrm>
          <a:prstGeom prst="rect">
            <a:avLst/>
          </a:prstGeom>
        </p:spPr>
      </p:pic>
      <p:sp>
        <p:nvSpPr>
          <p:cNvPr id="18" name="TextBox 17">
            <a:extLst>
              <a:ext uri="{FF2B5EF4-FFF2-40B4-BE49-F238E27FC236}">
                <a16:creationId xmlns:a16="http://schemas.microsoft.com/office/drawing/2014/main" id="{E23129EC-78FD-42DC-A2CC-588997984439}"/>
              </a:ext>
            </a:extLst>
          </p:cNvPr>
          <p:cNvSpPr txBox="1"/>
          <p:nvPr/>
        </p:nvSpPr>
        <p:spPr>
          <a:xfrm>
            <a:off x="1773272" y="6227799"/>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Scan or Click</a:t>
            </a:r>
          </a:p>
        </p:txBody>
      </p:sp>
      <p:sp>
        <p:nvSpPr>
          <p:cNvPr id="2" name="TextBox 1">
            <a:extLst>
              <a:ext uri="{FF2B5EF4-FFF2-40B4-BE49-F238E27FC236}">
                <a16:creationId xmlns:a16="http://schemas.microsoft.com/office/drawing/2014/main" id="{792C72D7-0DB3-47B6-ACCD-3268695FBC1A}"/>
              </a:ext>
            </a:extLst>
          </p:cNvPr>
          <p:cNvSpPr txBox="1"/>
          <p:nvPr/>
        </p:nvSpPr>
        <p:spPr>
          <a:xfrm>
            <a:off x="-444500" y="665919"/>
            <a:ext cx="13144500" cy="3521477"/>
          </a:xfrm>
          <a:prstGeom prst="rect">
            <a:avLst/>
          </a:prstGeom>
          <a:noFill/>
        </p:spPr>
        <p:txBody>
          <a:bodyPr wrap="square" lIns="91440" tIns="45720" rIns="91440" bIns="45720" rtlCol="0" anchor="t">
            <a:spAutoFit/>
          </a:bodyPr>
          <a:lstStyle/>
          <a:p>
            <a:pPr algn="ctr">
              <a:spcBef>
                <a:spcPts val="700"/>
              </a:spcBef>
              <a:buClr>
                <a:srgbClr val="DD8047"/>
              </a:buClr>
              <a:buSzPct val="60000"/>
            </a:pPr>
            <a:r>
              <a:rPr lang="pt-PT" sz="2400" b="1" dirty="0">
                <a:solidFill>
                  <a:srgbClr val="0070C0"/>
                </a:solidFill>
                <a:cs typeface="Calibri"/>
              </a:rPr>
              <a:t>Para apoio técnico ao </a:t>
            </a:r>
            <a:r>
              <a:rPr lang="pt-PT" sz="2400" b="1" dirty="0" err="1">
                <a:solidFill>
                  <a:srgbClr val="0070C0"/>
                </a:solidFill>
                <a:cs typeface="Calibri"/>
              </a:rPr>
              <a:t>SimEx</a:t>
            </a:r>
            <a:r>
              <a:rPr lang="pt-PT" sz="2400" b="1" dirty="0">
                <a:solidFill>
                  <a:srgbClr val="0070C0"/>
                </a:solidFill>
                <a:cs typeface="Calibri"/>
              </a:rPr>
              <a:t>,</a:t>
            </a:r>
          </a:p>
          <a:p>
            <a:pPr algn="ctr">
              <a:spcBef>
                <a:spcPts val="700"/>
              </a:spcBef>
              <a:buClr>
                <a:srgbClr val="DD8047"/>
              </a:buClr>
              <a:buSzPct val="60000"/>
            </a:pPr>
            <a:r>
              <a:rPr lang="pt-PT" sz="2400" b="1" dirty="0">
                <a:solidFill>
                  <a:srgbClr val="0070C0"/>
                </a:solidFill>
                <a:cs typeface="Calibri"/>
              </a:rPr>
              <a:t>queira contactar o escritório da OMS no seu país ou o ponto focal do Escritório Regional :</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0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AFRO: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5"/>
              </a:rPr>
              <a:t>stephenm@who.int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EMRO: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6"/>
              </a:rPr>
              <a:t>samhourid@who.int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EURO: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7"/>
              </a:rPr>
              <a:t>schmidtt@who.int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8"/>
              </a:rPr>
              <a:t>rashforda@who.int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PAHO: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9"/>
              </a:rPr>
              <a:t>andragro@paho.org</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SEARO: 	</a:t>
            </a:r>
            <a:r>
              <a:rPr kumimoji="0" lang="en-US" sz="1800" b="1" i="0" u="none" strike="noStrike" kern="1200" cap="none" spc="0" normalizeH="0" baseline="0" noProof="0" dirty="0">
                <a:ln>
                  <a:noFill/>
                </a:ln>
                <a:solidFill>
                  <a:prstClr val="black"/>
                </a:solidFill>
                <a:effectLst/>
                <a:uLnTx/>
                <a:uFillTx/>
                <a:latin typeface="Arial" panose="020B0604020202020204"/>
                <a:ea typeface="+mn-lt"/>
                <a:cs typeface="Arial" panose="020B0604020202020204"/>
                <a:hlinkClick r:id="rId10"/>
              </a:rPr>
              <a:t>katom@who.int</a:t>
            </a:r>
            <a:r>
              <a:rPr kumimoji="0" lang="en-US" sz="1800" b="1" i="0" u="none" strike="noStrike" kern="1200" cap="none" spc="0" normalizeH="0" baseline="0" noProof="0" dirty="0">
                <a:ln>
                  <a:noFill/>
                </a:ln>
                <a:solidFill>
                  <a:prstClr val="black"/>
                </a:solidFill>
                <a:effectLst/>
                <a:uLnTx/>
                <a:uFillTx/>
                <a:latin typeface="Arial" panose="020B0604020202020204"/>
                <a:ea typeface="+mn-lt"/>
                <a:cs typeface="Arial" panose="020B0604020202020204"/>
              </a:rPr>
              <a:t>; </a:t>
            </a:r>
            <a:r>
              <a:rPr kumimoji="0" lang="en-US" sz="1800" b="1" i="0" u="none" strike="noStrike" kern="1200" cap="none" spc="0" normalizeH="0" baseline="0" noProof="0" dirty="0">
                <a:ln>
                  <a:noFill/>
                </a:ln>
                <a:solidFill>
                  <a:srgbClr val="0070C0"/>
                </a:solidFill>
                <a:effectLst/>
                <a:uLnTx/>
                <a:uFillTx/>
                <a:latin typeface="Arial" panose="020B0604020202020204"/>
                <a:ea typeface="+mn-lt"/>
                <a:cs typeface="Calibri"/>
                <a:hlinkClick r:id="rId11"/>
              </a:rPr>
              <a:t>htikem</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11"/>
              </a:rPr>
              <a:t>@who.int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WPRO: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12"/>
              </a:rPr>
              <a:t>eshofoniea@who.int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GB"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p:txBody>
      </p:sp>
      <p:sp>
        <p:nvSpPr>
          <p:cNvPr id="15" name="Rectangle: Rounded Corners 14">
            <a:extLst>
              <a:ext uri="{FF2B5EF4-FFF2-40B4-BE49-F238E27FC236}">
                <a16:creationId xmlns:a16="http://schemas.microsoft.com/office/drawing/2014/main" id="{8C6D610C-26D0-4FA3-8062-200749C0C412}"/>
              </a:ext>
            </a:extLst>
          </p:cNvPr>
          <p:cNvSpPr/>
          <p:nvPr/>
        </p:nvSpPr>
        <p:spPr>
          <a:xfrm>
            <a:off x="4918924"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lvl="0" algn="ctr">
              <a:defRPr/>
            </a:pPr>
            <a:r>
              <a:rPr lang="pt-PT" b="1" dirty="0"/>
              <a:t>Mais informações sobre </a:t>
            </a:r>
            <a:r>
              <a:rPr kumimoji="0" lang="pt-PT" sz="1800" b="1" i="0" u="none" strike="noStrike" kern="1200" cap="none" spc="0" normalizeH="0" baseline="0" noProof="0" dirty="0">
                <a:ln>
                  <a:noFill/>
                </a:ln>
                <a:solidFill>
                  <a:prstClr val="black"/>
                </a:solidFill>
                <a:effectLst/>
                <a:uLnTx/>
                <a:uFillTx/>
                <a:latin typeface="Arial" panose="020B0604020202020204"/>
              </a:rPr>
              <a:t>coronavírus</a:t>
            </a:r>
          </a:p>
        </p:txBody>
      </p:sp>
      <p:pic>
        <p:nvPicPr>
          <p:cNvPr id="16" name="Picture 15">
            <a:hlinkClick r:id="rId13"/>
            <a:extLst>
              <a:ext uri="{FF2B5EF4-FFF2-40B4-BE49-F238E27FC236}">
                <a16:creationId xmlns:a16="http://schemas.microsoft.com/office/drawing/2014/main" id="{BD923BB1-F5AD-406F-BBD9-A8E464A1FDE4}"/>
              </a:ext>
            </a:extLst>
          </p:cNvPr>
          <p:cNvPicPr>
            <a:picLocks noChangeAspect="1"/>
          </p:cNvPicPr>
          <p:nvPr/>
        </p:nvPicPr>
        <p:blipFill>
          <a:blip r:embed="rId14" cstate="email">
            <a:alphaModFix/>
            <a:extLst>
              <a:ext uri="{28A0092B-C50C-407E-A947-70E740481C1C}">
                <a14:useLocalDpi xmlns:a14="http://schemas.microsoft.com/office/drawing/2010/main"/>
              </a:ext>
            </a:extLst>
          </a:blip>
          <a:stretch>
            <a:fillRect/>
          </a:stretch>
        </p:blipFill>
        <p:spPr>
          <a:xfrm>
            <a:off x="5633959" y="5090038"/>
            <a:ext cx="1036171" cy="1063135"/>
          </a:xfrm>
          <a:prstGeom prst="rect">
            <a:avLst/>
          </a:prstGeom>
        </p:spPr>
      </p:pic>
      <p:sp>
        <p:nvSpPr>
          <p:cNvPr id="17" name="TextBox 16">
            <a:extLst>
              <a:ext uri="{FF2B5EF4-FFF2-40B4-BE49-F238E27FC236}">
                <a16:creationId xmlns:a16="http://schemas.microsoft.com/office/drawing/2014/main" id="{CC06E5A8-EA35-4F91-A6BE-270512AABBE5}"/>
              </a:ext>
            </a:extLst>
          </p:cNvPr>
          <p:cNvSpPr txBox="1"/>
          <p:nvPr/>
        </p:nvSpPr>
        <p:spPr>
          <a:xfrm>
            <a:off x="5452597" y="6227798"/>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Scan or Click</a:t>
            </a:r>
          </a:p>
        </p:txBody>
      </p:sp>
      <p:sp>
        <p:nvSpPr>
          <p:cNvPr id="19" name="Rectangle: Rounded Corners 18">
            <a:extLst>
              <a:ext uri="{FF2B5EF4-FFF2-40B4-BE49-F238E27FC236}">
                <a16:creationId xmlns:a16="http://schemas.microsoft.com/office/drawing/2014/main" id="{143DD285-C321-4EA7-9111-A30C5465E894}"/>
              </a:ext>
            </a:extLst>
          </p:cNvPr>
          <p:cNvSpPr/>
          <p:nvPr/>
        </p:nvSpPr>
        <p:spPr>
          <a:xfrm>
            <a:off x="8429625" y="4381794"/>
            <a:ext cx="2841625" cy="2349205"/>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1882775" algn="r"/>
              </a:tabLst>
              <a:defRPr/>
            </a:pPr>
            <a:r>
              <a:rPr kumimoji="0" lang="pt-PT" sz="1600" b="1" i="0" u="none" strike="noStrike" kern="1200" cap="none" spc="0" normalizeH="0" baseline="0" noProof="0" dirty="0">
                <a:ln>
                  <a:noFill/>
                </a:ln>
                <a:solidFill>
                  <a:prstClr val="black"/>
                </a:solidFill>
                <a:effectLst/>
                <a:uLnTx/>
                <a:uFillTx/>
                <a:latin typeface="Arial" panose="020B0604020202020204"/>
                <a:ea typeface="+mn-ea"/>
                <a:cs typeface="+mn-cs"/>
              </a:rPr>
              <a:t>Recursos da OMS para o exercício de simulação</a:t>
            </a:r>
          </a:p>
        </p:txBody>
      </p:sp>
      <p:pic>
        <p:nvPicPr>
          <p:cNvPr id="4" name="Picture 3">
            <a:hlinkClick r:id="rId15"/>
            <a:extLst>
              <a:ext uri="{FF2B5EF4-FFF2-40B4-BE49-F238E27FC236}">
                <a16:creationId xmlns:a16="http://schemas.microsoft.com/office/drawing/2014/main" id="{8D4128EA-2D55-489B-A288-BCFD7174DEE5}"/>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9239686" y="5223368"/>
            <a:ext cx="1119866" cy="1113974"/>
          </a:xfrm>
          <a:prstGeom prst="rect">
            <a:avLst/>
          </a:prstGeom>
        </p:spPr>
      </p:pic>
      <p:sp>
        <p:nvSpPr>
          <p:cNvPr id="20" name="TextBox 19">
            <a:extLst>
              <a:ext uri="{FF2B5EF4-FFF2-40B4-BE49-F238E27FC236}">
                <a16:creationId xmlns:a16="http://schemas.microsoft.com/office/drawing/2014/main" id="{8C6E2D8B-9E90-47C9-847D-B1B528939382}"/>
              </a:ext>
            </a:extLst>
          </p:cNvPr>
          <p:cNvSpPr txBox="1"/>
          <p:nvPr/>
        </p:nvSpPr>
        <p:spPr>
          <a:xfrm>
            <a:off x="9131922" y="6227798"/>
            <a:ext cx="139889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Scan or Click</a:t>
            </a:r>
          </a:p>
        </p:txBody>
      </p:sp>
    </p:spTree>
    <p:extLst>
      <p:ext uri="{BB962C8B-B14F-4D97-AF65-F5344CB8AC3E}">
        <p14:creationId xmlns:p14="http://schemas.microsoft.com/office/powerpoint/2010/main" val="5309898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a:extLst>
              <a:ext uri="{FF2B5EF4-FFF2-40B4-BE49-F238E27FC236}">
                <a16:creationId xmlns:a16="http://schemas.microsoft.com/office/drawing/2014/main" id="{DC4FB458-8FA3-4BC1-8A0D-FC385CD0C4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482479" y="5629257"/>
            <a:ext cx="1819796" cy="745309"/>
          </a:xfrm>
          <a:prstGeom prst="rect">
            <a:avLst/>
          </a:prstGeom>
        </p:spPr>
      </p:pic>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pt-PT" spc="-10" dirty="0"/>
              <a:t>Último relatório de situação da OMS </a:t>
            </a:r>
            <a:endParaRPr lang="en-US" dirty="0"/>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r>
              <a:rPr lang="en-US" dirty="0"/>
              <a:t>16 de </a:t>
            </a:r>
            <a:r>
              <a:rPr lang="en-US" dirty="0" err="1"/>
              <a:t>Fevereiro</a:t>
            </a:r>
            <a:r>
              <a:rPr lang="en-US" dirty="0"/>
              <a:t> de 2021</a:t>
            </a:r>
          </a:p>
        </p:txBody>
      </p:sp>
      <p:pic>
        <p:nvPicPr>
          <p:cNvPr id="8" name="Picture 7">
            <a:hlinkClick r:id="rId3"/>
            <a:extLst>
              <a:ext uri="{FF2B5EF4-FFF2-40B4-BE49-F238E27FC236}">
                <a16:creationId xmlns:a16="http://schemas.microsoft.com/office/drawing/2014/main" id="{9189C7DF-0451-4293-B040-91EBEF0391B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84559" y="1726325"/>
            <a:ext cx="2615637" cy="3405349"/>
          </a:xfrm>
          <a:prstGeom prst="roundRect">
            <a:avLst>
              <a:gd name="adj" fmla="val 6425"/>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0" name="Rectangle 9">
            <a:extLst>
              <a:ext uri="{FF2B5EF4-FFF2-40B4-BE49-F238E27FC236}">
                <a16:creationId xmlns:a16="http://schemas.microsoft.com/office/drawing/2014/main" id="{04F871DA-2632-4765-A38B-969A64757D61}"/>
              </a:ext>
            </a:extLst>
          </p:cNvPr>
          <p:cNvSpPr/>
          <p:nvPr/>
        </p:nvSpPr>
        <p:spPr>
          <a:xfrm>
            <a:off x="7089286" y="997974"/>
            <a:ext cx="4967650" cy="1150956"/>
          </a:xfrm>
          <a:prstGeom prst="rect">
            <a:avLst/>
          </a:prstGeom>
        </p:spPr>
        <p:txBody>
          <a:bodyPr wrap="square">
            <a:spAutoFit/>
          </a:bodyPr>
          <a:lstStyle/>
          <a:p>
            <a:pPr marL="12700">
              <a:lnSpc>
                <a:spcPts val="2950"/>
              </a:lnSpc>
              <a:spcBef>
                <a:spcPts val="100"/>
              </a:spcBef>
            </a:pPr>
            <a:r>
              <a:rPr lang="pt-PT" sz="2000" b="1" spc="-20" dirty="0">
                <a:cs typeface="Arial"/>
              </a:rPr>
              <a:t>A </a:t>
            </a:r>
            <a:r>
              <a:rPr lang="pt-PT" sz="2000" b="1" spc="-25" dirty="0">
                <a:cs typeface="Arial"/>
              </a:rPr>
              <a:t>situação está a evoluir </a:t>
            </a:r>
            <a:r>
              <a:rPr lang="pt-PT" sz="2000" b="1" spc="-30" dirty="0">
                <a:cs typeface="Arial"/>
              </a:rPr>
              <a:t>rapidamente.</a:t>
            </a:r>
            <a:endParaRPr lang="pt-PT" sz="2000" dirty="0">
              <a:cs typeface="Arial"/>
            </a:endParaRPr>
          </a:p>
          <a:p>
            <a:pPr marL="12700">
              <a:lnSpc>
                <a:spcPts val="2905"/>
              </a:lnSpc>
            </a:pPr>
            <a:r>
              <a:rPr lang="pt-PT" sz="2000" spc="-25" dirty="0">
                <a:cs typeface="Arial"/>
              </a:rPr>
              <a:t>Leia o último relatório de situação da OMS.</a:t>
            </a:r>
            <a:endParaRPr lang="pt-PT" sz="2000" dirty="0">
              <a:cs typeface="Arial"/>
            </a:endParaRPr>
          </a:p>
          <a:p>
            <a:pPr algn="ctr"/>
            <a:r>
              <a:rPr lang="en-US" sz="2000" dirty="0"/>
              <a:t>.</a:t>
            </a:r>
          </a:p>
        </p:txBody>
      </p:sp>
      <p:sp>
        <p:nvSpPr>
          <p:cNvPr id="3" name="Rectangle 2">
            <a:extLst>
              <a:ext uri="{FF2B5EF4-FFF2-40B4-BE49-F238E27FC236}">
                <a16:creationId xmlns:a16="http://schemas.microsoft.com/office/drawing/2014/main" id="{4C2D76FA-52E5-4517-B5DD-B2567B4D6473}"/>
              </a:ext>
            </a:extLst>
          </p:cNvPr>
          <p:cNvSpPr/>
          <p:nvPr/>
        </p:nvSpPr>
        <p:spPr>
          <a:xfrm>
            <a:off x="276672" y="4372357"/>
            <a:ext cx="6096000" cy="2554545"/>
          </a:xfrm>
          <a:prstGeom prst="rect">
            <a:avLst/>
          </a:prstGeom>
        </p:spPr>
        <p:txBody>
          <a:bodyPr>
            <a:spAutoFit/>
          </a:bodyPr>
          <a:lstStyle/>
          <a:p>
            <a:pPr lvl="0" fontAlgn="b"/>
            <a:r>
              <a:rPr lang="pt-PT" sz="1600" b="1" dirty="0">
                <a:solidFill>
                  <a:prstClr val="black"/>
                </a:solidFill>
              </a:rPr>
              <a:t>Antecedentes</a:t>
            </a:r>
          </a:p>
          <a:p>
            <a:pPr lvl="0" algn="just"/>
            <a:r>
              <a:rPr lang="pt-PT" sz="1600" dirty="0">
                <a:solidFill>
                  <a:prstClr val="black"/>
                </a:solidFill>
              </a:rPr>
              <a:t>Algumas companhias em vários países </a:t>
            </a:r>
            <a:r>
              <a:rPr lang="pt-PT" sz="1600" dirty="0"/>
              <a:t>estão presentemente envolvidas na investigação e desenvolvimento de uma nova vacina</a:t>
            </a:r>
            <a:r>
              <a:rPr lang="pt-PT" sz="1600" dirty="0">
                <a:solidFill>
                  <a:prstClr val="black"/>
                </a:solidFill>
              </a:rPr>
              <a:t>. Presentemente, há, pelo menos, </a:t>
            </a:r>
            <a:r>
              <a:rPr lang="pt-PT" sz="1600" dirty="0"/>
              <a:t>três vacinas candidatas viáveis e muitas outras em fase de desenvolvimento.  As vacinas irão ser uma ferramenta-chave para interromper a propagação da COVID-19; no entanto, terão de ser usadas em conjugação com os métodos estabelecidos </a:t>
            </a:r>
            <a:r>
              <a:rPr lang="pt-PT" sz="1600" dirty="0">
                <a:solidFill>
                  <a:prstClr val="black"/>
                </a:solidFill>
              </a:rPr>
              <a:t>de uso de máscaras faciais, práticas de higiene e distanciamento físico.</a:t>
            </a:r>
          </a:p>
          <a:p>
            <a:pPr lvl="0"/>
            <a:endParaRPr lang="pt-PT" sz="1600" dirty="0">
              <a:solidFill>
                <a:prstClr val="black"/>
              </a:solidFill>
            </a:endParaRPr>
          </a:p>
        </p:txBody>
      </p:sp>
      <p:pic>
        <p:nvPicPr>
          <p:cNvPr id="5" name="Picture 4">
            <a:extLst>
              <a:ext uri="{FF2B5EF4-FFF2-40B4-BE49-F238E27FC236}">
                <a16:creationId xmlns:a16="http://schemas.microsoft.com/office/drawing/2014/main" id="{D0C7AF10-8FE2-4ED6-92AB-8D07B22550D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7832" y="848000"/>
            <a:ext cx="4871126" cy="3249450"/>
          </a:xfrm>
          <a:prstGeom prst="rect">
            <a:avLst/>
          </a:prstGeom>
        </p:spPr>
      </p:pic>
    </p:spTree>
    <p:extLst>
      <p:ext uri="{BB962C8B-B14F-4D97-AF65-F5344CB8AC3E}">
        <p14:creationId xmlns:p14="http://schemas.microsoft.com/office/powerpoint/2010/main" val="3382875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dirty="0"/>
              <a:t>16 de </a:t>
            </a:r>
            <a:r>
              <a:rPr lang="en-US" dirty="0" err="1"/>
              <a:t>Fevereiro</a:t>
            </a:r>
            <a:r>
              <a:rPr lang="en-US" dirty="0"/>
              <a:t> de 2021</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27726" y="709493"/>
            <a:ext cx="5840456" cy="5715000"/>
          </a:xfrm>
          <a:solidFill>
            <a:schemeClr val="tx2">
              <a:lumMod val="20000"/>
              <a:lumOff val="80000"/>
            </a:schemeClr>
          </a:solidFill>
        </p:spPr>
        <p:txBody>
          <a:bodyPr anchor="ctr">
            <a:noAutofit/>
          </a:bodyPr>
          <a:lstStyle/>
          <a:p>
            <a:pPr marL="0" indent="0">
              <a:lnSpc>
                <a:spcPct val="100000"/>
              </a:lnSpc>
              <a:buNone/>
            </a:pPr>
            <a:r>
              <a:rPr lang="pt-PT" sz="1400" b="1" dirty="0">
                <a:latin typeface="Arial"/>
                <a:cs typeface="Arial"/>
              </a:rPr>
              <a:t>A iniciativa COVAX</a:t>
            </a:r>
            <a:endParaRPr lang="pt-PT" sz="1400" dirty="0">
              <a:latin typeface="Arial"/>
              <a:cs typeface="Arial"/>
            </a:endParaRPr>
          </a:p>
          <a:p>
            <a:pPr>
              <a:lnSpc>
                <a:spcPct val="100000"/>
              </a:lnSpc>
            </a:pPr>
            <a:r>
              <a:rPr lang="pt-PT" sz="1400" dirty="0">
                <a:latin typeface="Arial"/>
                <a:cs typeface="Arial"/>
              </a:rPr>
              <a:t>COVAX é o pilar das vacinas para o Acelerador do Acesso às Ferramentas contra a COVID-19 (ACT)</a:t>
            </a:r>
          </a:p>
          <a:p>
            <a:pPr>
              <a:lnSpc>
                <a:spcPct val="100000"/>
              </a:lnSpc>
            </a:pPr>
            <a:r>
              <a:rPr lang="pt-PT" sz="1400" dirty="0">
                <a:latin typeface="Arial"/>
                <a:cs typeface="Arial"/>
              </a:rPr>
              <a:t>O Acelerador ACT é uma colaboração mundial inovadora para acelerar o desenvolvimento, produção e acesso equitativo aos testes, tratamentos e vacinas contra a COVID-19. </a:t>
            </a:r>
          </a:p>
          <a:p>
            <a:pPr>
              <a:lnSpc>
                <a:spcPct val="100000"/>
              </a:lnSpc>
            </a:pPr>
            <a:r>
              <a:rPr lang="pt-PT" sz="1400" dirty="0">
                <a:latin typeface="Arial"/>
                <a:cs typeface="Arial"/>
              </a:rPr>
              <a:t>A sua finalidade é acelerar o desenvolvimento e o fabrico das vacinas, assim como proporcionar o acesso justo e equitativo a </a:t>
            </a:r>
            <a:r>
              <a:rPr lang="pt-PT" sz="1400" dirty="0"/>
              <a:t>todos os países do mundo.</a:t>
            </a:r>
          </a:p>
          <a:p>
            <a:pPr marL="0" indent="0">
              <a:lnSpc>
                <a:spcPct val="100000"/>
              </a:lnSpc>
              <a:buNone/>
            </a:pPr>
            <a:r>
              <a:rPr lang="pt-PT" sz="1400" b="1" dirty="0">
                <a:latin typeface="Arial"/>
                <a:cs typeface="Arial"/>
              </a:rPr>
              <a:t>O que oferece a COVAX</a:t>
            </a:r>
          </a:p>
          <a:p>
            <a:pPr>
              <a:lnSpc>
                <a:spcPct val="100000"/>
              </a:lnSpc>
            </a:pPr>
            <a:endParaRPr lang="pt-PT" sz="1400" dirty="0"/>
          </a:p>
          <a:p>
            <a:pPr>
              <a:lnSpc>
                <a:spcPct val="100000"/>
              </a:lnSpc>
            </a:pPr>
            <a:r>
              <a:rPr lang="pt-PT" sz="1400" dirty="0">
                <a:latin typeface="Arial"/>
                <a:cs typeface="Arial"/>
              </a:rPr>
              <a:t>Doses para, pelo menos, 20% das populações dos países participantes</a:t>
            </a:r>
          </a:p>
          <a:p>
            <a:pPr>
              <a:lnSpc>
                <a:spcPct val="100000"/>
              </a:lnSpc>
            </a:pPr>
            <a:r>
              <a:rPr lang="pt-PT" sz="1400" dirty="0">
                <a:latin typeface="Arial"/>
                <a:cs typeface="Arial"/>
              </a:rPr>
              <a:t>Um portfólio de vacinas diversificado e ativamente gerido</a:t>
            </a:r>
          </a:p>
          <a:p>
            <a:pPr>
              <a:lnSpc>
                <a:spcPct val="100000"/>
              </a:lnSpc>
            </a:pPr>
            <a:r>
              <a:rPr lang="pt-PT" sz="1400" dirty="0">
                <a:latin typeface="Arial"/>
                <a:cs typeface="Arial"/>
              </a:rPr>
              <a:t>Distribuição das vacinas, logo que estejam disponíveis</a:t>
            </a:r>
          </a:p>
          <a:p>
            <a:pPr>
              <a:lnSpc>
                <a:spcPct val="100000"/>
              </a:lnSpc>
            </a:pPr>
            <a:r>
              <a:rPr lang="pt-PT" sz="1400" dirty="0">
                <a:latin typeface="Arial"/>
                <a:cs typeface="Arial"/>
              </a:rPr>
              <a:t>Fim da fase aguda da pandemia</a:t>
            </a:r>
          </a:p>
          <a:p>
            <a:pPr marL="0" indent="0">
              <a:lnSpc>
                <a:spcPct val="100000"/>
              </a:lnSpc>
              <a:buNone/>
            </a:pPr>
            <a:endParaRPr lang="pt-PT" sz="1400"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3159990" cy="400110"/>
          </a:xfrm>
          <a:prstGeom prst="rect">
            <a:avLst/>
          </a:prstGeom>
          <a:noFill/>
        </p:spPr>
        <p:txBody>
          <a:bodyPr wrap="none" rtlCol="0">
            <a:spAutoFit/>
          </a:bodyPr>
          <a:lstStyle/>
          <a:p>
            <a:pPr>
              <a:spcBef>
                <a:spcPts val="700"/>
              </a:spcBef>
              <a:buClr>
                <a:srgbClr val="DD8047"/>
              </a:buClr>
              <a:buSzPct val="60000"/>
            </a:pPr>
            <a:r>
              <a:rPr lang="en-US" sz="2000" b="1" dirty="0">
                <a:solidFill>
                  <a:schemeClr val="bg1"/>
                </a:solidFill>
                <a:latin typeface="Arial Black" panose="020B0A04020102020204" pitchFamily="34" charset="0"/>
              </a:rPr>
              <a:t>APENAS SIMULAÇÃO</a:t>
            </a:r>
          </a:p>
        </p:txBody>
      </p:sp>
      <p:sp>
        <p:nvSpPr>
          <p:cNvPr id="5" name="Rectangle 4">
            <a:extLst>
              <a:ext uri="{FF2B5EF4-FFF2-40B4-BE49-F238E27FC236}">
                <a16:creationId xmlns:a16="http://schemas.microsoft.com/office/drawing/2014/main" id="{EBF9F3F3-04EF-487A-AE50-62A49F17C48C}"/>
              </a:ext>
            </a:extLst>
          </p:cNvPr>
          <p:cNvSpPr/>
          <p:nvPr/>
        </p:nvSpPr>
        <p:spPr>
          <a:xfrm>
            <a:off x="7366577" y="5543011"/>
            <a:ext cx="3480440" cy="369332"/>
          </a:xfrm>
          <a:prstGeom prst="rect">
            <a:avLst/>
          </a:prstGeom>
        </p:spPr>
        <p:txBody>
          <a:bodyPr wrap="none">
            <a:spAutoFit/>
          </a:bodyPr>
          <a:lstStyle/>
          <a:p>
            <a:r>
              <a:rPr lang="en-GB" dirty="0">
                <a:hlinkClick r:id="rId5"/>
              </a:rPr>
              <a:t>https://youtu.be/5opR6x6NMpQ</a:t>
            </a:r>
            <a:r>
              <a:rPr lang="en-GB" dirty="0"/>
              <a:t> </a:t>
            </a:r>
          </a:p>
        </p:txBody>
      </p:sp>
      <p:pic>
        <p:nvPicPr>
          <p:cNvPr id="6" name="Online Media 5" title="COVAX: Ensuring global equitable access to COVID-19 vaccines">
            <a:hlinkClick r:id="" action="ppaction://media"/>
            <a:extLst>
              <a:ext uri="{FF2B5EF4-FFF2-40B4-BE49-F238E27FC236}">
                <a16:creationId xmlns:a16="http://schemas.microsoft.com/office/drawing/2014/main" id="{EE161750-5A91-43F4-921A-FA33943D3B2D}"/>
              </a:ext>
            </a:extLst>
          </p:cNvPr>
          <p:cNvPicPr>
            <a:picLocks noRot="1" noChangeAspect="1"/>
          </p:cNvPicPr>
          <p:nvPr>
            <a:videoFile r:link="rId1"/>
            <p:extLst>
              <p:ext uri="{DAA4B4D4-6D71-4841-9C94-3DE7FCFB9230}">
                <p14:media xmlns:p14="http://schemas.microsoft.com/office/powerpoint/2010/main" r:link="rId2"/>
              </p:ext>
            </p:extLst>
          </p:nvPr>
        </p:nvPicPr>
        <p:blipFill>
          <a:blip r:embed="rId6"/>
          <a:stretch>
            <a:fillRect/>
          </a:stretch>
        </p:blipFill>
        <p:spPr>
          <a:xfrm>
            <a:off x="6096000" y="1408937"/>
            <a:ext cx="6076601" cy="3418088"/>
          </a:xfrm>
          <a:prstGeom prst="rect">
            <a:avLst/>
          </a:prstGeom>
        </p:spPr>
      </p:pic>
      <p:sp>
        <p:nvSpPr>
          <p:cNvPr id="14" name="Title 1">
            <a:extLst>
              <a:ext uri="{FF2B5EF4-FFF2-40B4-BE49-F238E27FC236}">
                <a16:creationId xmlns:a16="http://schemas.microsoft.com/office/drawing/2014/main" id="{F4597887-B55D-43AF-A517-F5878396B9CF}"/>
              </a:ext>
            </a:extLst>
          </p:cNvPr>
          <p:cNvSpPr>
            <a:spLocks noGrp="1"/>
          </p:cNvSpPr>
          <p:nvPr>
            <p:ph type="title"/>
          </p:nvPr>
        </p:nvSpPr>
        <p:spPr>
          <a:xfrm>
            <a:off x="0" y="0"/>
            <a:ext cx="10515601" cy="581340"/>
          </a:xfrm>
        </p:spPr>
        <p:txBody>
          <a:bodyPr>
            <a:normAutofit fontScale="90000"/>
          </a:bodyPr>
          <a:lstStyle/>
          <a:p>
            <a:r>
              <a:rPr lang="en-US" dirty="0"/>
              <a:t>Antecedentes - COVAX</a:t>
            </a:r>
          </a:p>
        </p:txBody>
      </p:sp>
    </p:spTree>
    <p:extLst>
      <p:ext uri="{BB962C8B-B14F-4D97-AF65-F5344CB8AC3E}">
        <p14:creationId xmlns:p14="http://schemas.microsoft.com/office/powerpoint/2010/main" val="1257342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B79E4-8162-4125-9D14-A9E90C68F4F4}"/>
              </a:ext>
            </a:extLst>
          </p:cNvPr>
          <p:cNvSpPr>
            <a:spLocks noGrp="1"/>
          </p:cNvSpPr>
          <p:nvPr>
            <p:ph type="title"/>
          </p:nvPr>
        </p:nvSpPr>
        <p:spPr>
          <a:xfrm>
            <a:off x="159302" y="0"/>
            <a:ext cx="11318323" cy="553998"/>
          </a:xfrm>
        </p:spPr>
        <p:txBody>
          <a:bodyPr/>
          <a:lstStyle/>
          <a:p>
            <a:r>
              <a:rPr lang="pt-PT" sz="3600" dirty="0"/>
              <a:t>Atualizações da regulação  sobre a COVID-19</a:t>
            </a:r>
          </a:p>
        </p:txBody>
      </p:sp>
      <p:sp>
        <p:nvSpPr>
          <p:cNvPr id="3" name="Text Placeholder 2">
            <a:extLst>
              <a:ext uri="{FF2B5EF4-FFF2-40B4-BE49-F238E27FC236}">
                <a16:creationId xmlns:a16="http://schemas.microsoft.com/office/drawing/2014/main" id="{E508795D-4013-41F9-B6BB-64FE1A65EEC9}"/>
              </a:ext>
            </a:extLst>
          </p:cNvPr>
          <p:cNvSpPr>
            <a:spLocks noGrp="1"/>
          </p:cNvSpPr>
          <p:nvPr>
            <p:ph type="body" idx="1"/>
          </p:nvPr>
        </p:nvSpPr>
        <p:spPr>
          <a:xfrm>
            <a:off x="385129" y="1274564"/>
            <a:ext cx="6107746" cy="4616648"/>
          </a:xfrm>
        </p:spPr>
        <p:txBody>
          <a:bodyPr/>
          <a:lstStyle/>
          <a:p>
            <a:pPr algn="l"/>
            <a:r>
              <a:rPr lang="pt-PT" sz="2000" b="1" dirty="0"/>
              <a:t>Público-alvo: </a:t>
            </a:r>
          </a:p>
          <a:p>
            <a:pPr marL="342900" indent="-342900" algn="l">
              <a:buFont typeface="Arial" panose="020B0604020202020204" pitchFamily="34" charset="0"/>
              <a:buChar char="•"/>
            </a:pPr>
            <a:r>
              <a:rPr lang="pt-PT" sz="2000" dirty="0"/>
              <a:t>Autoridades Reguladoras Nacionais (ARN), </a:t>
            </a:r>
          </a:p>
          <a:p>
            <a:pPr marL="342900" indent="-342900" algn="l">
              <a:buFont typeface="Arial" panose="020B0604020202020204" pitchFamily="34" charset="0"/>
              <a:buChar char="•"/>
            </a:pPr>
            <a:r>
              <a:rPr lang="pt-PT" sz="2000" dirty="0"/>
              <a:t>Conselheiros farmacêuticos regionais, </a:t>
            </a:r>
          </a:p>
          <a:p>
            <a:pPr marL="342900" indent="-342900" algn="l">
              <a:buFont typeface="Arial" panose="020B0604020202020204" pitchFamily="34" charset="0"/>
              <a:buChar char="•"/>
            </a:pPr>
            <a:r>
              <a:rPr lang="pt-PT" sz="2000" dirty="0"/>
              <a:t>Redes de reguladores e partes interessadas associadas </a:t>
            </a:r>
          </a:p>
          <a:p>
            <a:pPr marL="342900" indent="-342900" algn="l">
              <a:buFont typeface="Arial" panose="020B0604020202020204" pitchFamily="34" charset="0"/>
              <a:buChar char="•"/>
            </a:pPr>
            <a:endParaRPr lang="pt-PT" sz="2000" dirty="0"/>
          </a:p>
          <a:p>
            <a:pPr marL="342900" indent="-342900" algn="l">
              <a:buFont typeface="Arial" panose="020B0604020202020204" pitchFamily="34" charset="0"/>
              <a:buChar char="•"/>
            </a:pPr>
            <a:endParaRPr lang="pt-PT" sz="2000" dirty="0"/>
          </a:p>
          <a:p>
            <a:pPr marL="342900" indent="-342900" algn="l">
              <a:buFont typeface="Arial" panose="020B0604020202020204" pitchFamily="34" charset="0"/>
              <a:buChar char="•"/>
            </a:pPr>
            <a:endParaRPr lang="pt-PT" sz="2000" dirty="0"/>
          </a:p>
          <a:p>
            <a:pPr algn="l"/>
            <a:r>
              <a:rPr lang="pt-PT" sz="2000" b="1" dirty="0"/>
              <a:t>Objetivo: </a:t>
            </a:r>
          </a:p>
          <a:p>
            <a:pPr algn="l"/>
            <a:r>
              <a:rPr lang="pt-PT" sz="2000" dirty="0"/>
              <a:t>Fornecer informação oportuna sobre o desenvolvimento e a aprovação dos reguladores dos meios de diagnóstico, tratamentos e vacinas contra a COVID-19. </a:t>
            </a:r>
          </a:p>
          <a:p>
            <a:pPr algn="just"/>
            <a:endParaRPr lang="pt-PT" sz="2000" dirty="0"/>
          </a:p>
          <a:p>
            <a:pPr algn="just"/>
            <a:endParaRPr lang="pt-PT" sz="2000" dirty="0"/>
          </a:p>
        </p:txBody>
      </p:sp>
      <p:pic>
        <p:nvPicPr>
          <p:cNvPr id="6" name="Picture 5">
            <a:extLst>
              <a:ext uri="{FF2B5EF4-FFF2-40B4-BE49-F238E27FC236}">
                <a16:creationId xmlns:a16="http://schemas.microsoft.com/office/drawing/2014/main" id="{0E183524-FD26-4783-99C0-AFFF2F9A0FE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773490" y="1888165"/>
            <a:ext cx="3079356" cy="3521617"/>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7" name="Picture 6">
            <a:hlinkClick r:id="rId4"/>
            <a:extLst>
              <a:ext uri="{FF2B5EF4-FFF2-40B4-BE49-F238E27FC236}">
                <a16:creationId xmlns:a16="http://schemas.microsoft.com/office/drawing/2014/main" id="{39BA2965-CC52-4369-9596-E22AE2EA8B5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583189" y="5680136"/>
            <a:ext cx="1819796" cy="745309"/>
          </a:xfrm>
          <a:prstGeom prst="rect">
            <a:avLst/>
          </a:prstGeom>
        </p:spPr>
      </p:pic>
      <p:sp>
        <p:nvSpPr>
          <p:cNvPr id="8" name="Rectangle 7">
            <a:extLst>
              <a:ext uri="{FF2B5EF4-FFF2-40B4-BE49-F238E27FC236}">
                <a16:creationId xmlns:a16="http://schemas.microsoft.com/office/drawing/2014/main" id="{04F871DA-2632-4765-A38B-969A64757D61}"/>
              </a:ext>
            </a:extLst>
          </p:cNvPr>
          <p:cNvSpPr/>
          <p:nvPr/>
        </p:nvSpPr>
        <p:spPr>
          <a:xfrm>
            <a:off x="6524624" y="664599"/>
            <a:ext cx="5667375" cy="1150956"/>
          </a:xfrm>
          <a:prstGeom prst="rect">
            <a:avLst/>
          </a:prstGeom>
        </p:spPr>
        <p:txBody>
          <a:bodyPr wrap="square">
            <a:spAutoFit/>
          </a:bodyPr>
          <a:lstStyle/>
          <a:p>
            <a:pPr marL="12700">
              <a:lnSpc>
                <a:spcPts val="2950"/>
              </a:lnSpc>
              <a:spcBef>
                <a:spcPts val="100"/>
              </a:spcBef>
            </a:pPr>
            <a:r>
              <a:rPr lang="pt-PT" sz="2000" b="1" spc="-20" dirty="0">
                <a:cs typeface="Arial"/>
              </a:rPr>
              <a:t>A </a:t>
            </a:r>
            <a:r>
              <a:rPr lang="pt-PT" sz="2000" b="1" spc="-25" dirty="0">
                <a:cs typeface="Arial"/>
              </a:rPr>
              <a:t>situação está a evoluir </a:t>
            </a:r>
            <a:r>
              <a:rPr lang="pt-PT" sz="2000" b="1" spc="-30" dirty="0">
                <a:cs typeface="Arial"/>
              </a:rPr>
              <a:t>rapidamente.</a:t>
            </a:r>
            <a:endParaRPr lang="pt-PT" sz="2000" b="1" dirty="0">
              <a:cs typeface="Arial"/>
            </a:endParaRPr>
          </a:p>
          <a:p>
            <a:pPr marL="12700">
              <a:lnSpc>
                <a:spcPts val="2905"/>
              </a:lnSpc>
            </a:pPr>
            <a:r>
              <a:rPr lang="pt-PT" sz="2000" b="1" spc="-25" dirty="0">
                <a:cs typeface="Arial"/>
              </a:rPr>
              <a:t>Leia as últimas atualizações da OMS sobre regulação.</a:t>
            </a:r>
            <a:endParaRPr lang="pt-PT" sz="2000" b="1" dirty="0">
              <a:cs typeface="Arial"/>
            </a:endParaRPr>
          </a:p>
          <a:p>
            <a:pPr algn="ctr"/>
            <a:r>
              <a:rPr lang="en-US" sz="2000" b="1" dirty="0"/>
              <a:t>.</a:t>
            </a:r>
          </a:p>
        </p:txBody>
      </p:sp>
    </p:spTree>
    <p:extLst>
      <p:ext uri="{BB962C8B-B14F-4D97-AF65-F5344CB8AC3E}">
        <p14:creationId xmlns:p14="http://schemas.microsoft.com/office/powerpoint/2010/main" val="1341662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546B6-1766-4618-AB37-69C62D8F1E64}"/>
              </a:ext>
            </a:extLst>
          </p:cNvPr>
          <p:cNvSpPr>
            <a:spLocks noGrp="1"/>
          </p:cNvSpPr>
          <p:nvPr>
            <p:ph type="title"/>
          </p:nvPr>
        </p:nvSpPr>
        <p:spPr/>
        <p:txBody>
          <a:bodyPr>
            <a:normAutofit fontScale="90000"/>
          </a:bodyPr>
          <a:lstStyle/>
          <a:p>
            <a:r>
              <a:rPr lang="pt-PT" spc="-30" dirty="0"/>
              <a:t>O que é um exercício teórico</a:t>
            </a:r>
            <a:r>
              <a:rPr lang="pt-PT" spc="-75" dirty="0"/>
              <a:t> </a:t>
            </a:r>
            <a:r>
              <a:rPr lang="pt-PT" spc="-30" dirty="0"/>
              <a:t>(TTX)?</a:t>
            </a:r>
            <a:endParaRPr lang="en-US" dirty="0"/>
          </a:p>
        </p:txBody>
      </p:sp>
      <p:sp>
        <p:nvSpPr>
          <p:cNvPr id="3" name="Content Placeholder 2">
            <a:extLst>
              <a:ext uri="{FF2B5EF4-FFF2-40B4-BE49-F238E27FC236}">
                <a16:creationId xmlns:a16="http://schemas.microsoft.com/office/drawing/2014/main" id="{449D7005-D0A1-4AC3-9669-670EA17DF11F}"/>
              </a:ext>
            </a:extLst>
          </p:cNvPr>
          <p:cNvSpPr>
            <a:spLocks noGrp="1"/>
          </p:cNvSpPr>
          <p:nvPr>
            <p:ph idx="1"/>
          </p:nvPr>
        </p:nvSpPr>
        <p:spPr>
          <a:xfrm>
            <a:off x="838200" y="1017346"/>
            <a:ext cx="10515600" cy="5159617"/>
          </a:xfrm>
        </p:spPr>
        <p:txBody>
          <a:bodyPr>
            <a:normAutofit/>
          </a:bodyPr>
          <a:lstStyle/>
          <a:p>
            <a:pPr marL="0" indent="0" algn="just">
              <a:buNone/>
            </a:pPr>
            <a:r>
              <a:rPr lang="pt-PT" dirty="0"/>
              <a:t>Um </a:t>
            </a:r>
            <a:r>
              <a:rPr lang="pt-PT" b="1" spc="-40" dirty="0">
                <a:solidFill>
                  <a:srgbClr val="005D85"/>
                </a:solidFill>
                <a:latin typeface="Calibri"/>
                <a:cs typeface="Calibri"/>
              </a:rPr>
              <a:t>exercício teórico </a:t>
            </a:r>
            <a:r>
              <a:rPr lang="pt-PT" b="1" spc="-15" dirty="0">
                <a:solidFill>
                  <a:srgbClr val="005D85"/>
                </a:solidFill>
                <a:latin typeface="Calibri"/>
                <a:cs typeface="Calibri"/>
              </a:rPr>
              <a:t>(TTX) </a:t>
            </a:r>
            <a:r>
              <a:rPr lang="pt-PT" spc="-25" dirty="0">
                <a:latin typeface="Calibri"/>
                <a:cs typeface="Calibri"/>
              </a:rPr>
              <a:t>é um debate facilitado que </a:t>
            </a:r>
            <a:r>
              <a:rPr lang="pt-PT" dirty="0">
                <a:latin typeface="Calibri"/>
                <a:cs typeface="Calibri"/>
              </a:rPr>
              <a:t>usa um cenário progressivo simulado, juntamente com uma série de </a:t>
            </a:r>
            <a:r>
              <a:rPr lang="pt-PT" dirty="0">
                <a:latin typeface="Calibri" panose="020F0502020204030204" pitchFamily="34" charset="0"/>
                <a:cs typeface="Calibri" panose="020F0502020204030204" pitchFamily="34" charset="0"/>
              </a:rPr>
              <a:t>questões, para que os participantes possam considerar o impacto de uma potencial emergência de saúde sobre os planos, procedimentos e capacidades existentes. </a:t>
            </a:r>
            <a:endParaRPr lang="pt-PT" sz="800" dirty="0">
              <a:latin typeface="Calibri" panose="020F0502020204030204" pitchFamily="34" charset="0"/>
              <a:cs typeface="Calibri" panose="020F0502020204030204" pitchFamily="34" charset="0"/>
            </a:endParaRPr>
          </a:p>
          <a:p>
            <a:pPr marL="0" indent="0" algn="just">
              <a:buNone/>
            </a:pPr>
            <a:endParaRPr lang="pt-PT" dirty="0">
              <a:latin typeface="Calibri" panose="020F0502020204030204" pitchFamily="34" charset="0"/>
              <a:cs typeface="Calibri" panose="020F0502020204030204" pitchFamily="34" charset="0"/>
            </a:endParaRPr>
          </a:p>
          <a:p>
            <a:pPr marL="0" indent="0" algn="ctr">
              <a:buNone/>
            </a:pPr>
            <a:r>
              <a:rPr lang="pt-PT" i="1" spc="-170" dirty="0"/>
              <a:t>“Um </a:t>
            </a:r>
            <a:r>
              <a:rPr lang="pt-PT" i="1" dirty="0"/>
              <a:t>TTX </a:t>
            </a:r>
            <a:r>
              <a:rPr lang="pt-PT" b="1" i="1" spc="-35" dirty="0">
                <a:solidFill>
                  <a:srgbClr val="005D85"/>
                </a:solidFill>
                <a:latin typeface="Calibri"/>
                <a:cs typeface="Calibri"/>
              </a:rPr>
              <a:t>simula uma situação de emergência </a:t>
            </a:r>
            <a:r>
              <a:rPr lang="pt-PT" i="1" spc="-10" dirty="0"/>
              <a:t>num ambiente </a:t>
            </a:r>
            <a:r>
              <a:rPr lang="pt-PT" i="1" spc="-40" dirty="0"/>
              <a:t>informal e descontraído</a:t>
            </a:r>
            <a:r>
              <a:rPr lang="pt-PT" i="1" spc="-70" dirty="0"/>
              <a:t>”.</a:t>
            </a:r>
          </a:p>
          <a:p>
            <a:pPr marL="0" indent="0" algn="ctr">
              <a:buNone/>
            </a:pPr>
            <a:br>
              <a:rPr lang="pt-PT" dirty="0"/>
            </a:br>
            <a:r>
              <a:rPr lang="pt-PT" sz="1600" dirty="0"/>
              <a:t>- Manual de Exercícios de Simulação da OMS, 2017</a:t>
            </a:r>
          </a:p>
          <a:p>
            <a:pPr marL="0" indent="0" algn="ctr">
              <a:lnSpc>
                <a:spcPct val="115000"/>
              </a:lnSpc>
              <a:spcAft>
                <a:spcPts val="1200"/>
              </a:spcAft>
              <a:buNone/>
            </a:pPr>
            <a:r>
              <a:rPr lang="pt-PT" sz="1200" i="1" u="sng" dirty="0">
                <a:solidFill>
                  <a:srgbClr val="0070C0"/>
                </a:solidFill>
                <a:latin typeface="Arial" charset="0"/>
                <a:ea typeface="Arial" charset="0"/>
              </a:rPr>
              <a:t>https://www.who.int/ihr/publications/WHO-WHE-CPI-2017.10/en/</a:t>
            </a:r>
          </a:p>
          <a:p>
            <a:pPr marL="0" indent="0">
              <a:buNone/>
            </a:pPr>
            <a:endParaRPr lang="pt-PT" dirty="0"/>
          </a:p>
        </p:txBody>
      </p:sp>
      <p:sp>
        <p:nvSpPr>
          <p:cNvPr id="4" name="Date Placeholder 3">
            <a:extLst>
              <a:ext uri="{FF2B5EF4-FFF2-40B4-BE49-F238E27FC236}">
                <a16:creationId xmlns:a16="http://schemas.microsoft.com/office/drawing/2014/main" id="{8E67F07D-280F-4690-8F55-72C4FE4D5DCA}"/>
              </a:ext>
            </a:extLst>
          </p:cNvPr>
          <p:cNvSpPr>
            <a:spLocks noGrp="1"/>
          </p:cNvSpPr>
          <p:nvPr>
            <p:ph type="dt" sz="half" idx="10"/>
          </p:nvPr>
        </p:nvSpPr>
        <p:spPr/>
        <p:txBody>
          <a:bodyPr/>
          <a:lstStyle/>
          <a:p>
            <a:r>
              <a:rPr lang="en-US" dirty="0"/>
              <a:t>16 de </a:t>
            </a:r>
            <a:r>
              <a:rPr lang="en-US" dirty="0" err="1"/>
              <a:t>Fevereiro</a:t>
            </a:r>
            <a:r>
              <a:rPr lang="en-US" dirty="0"/>
              <a:t> de 2021</a:t>
            </a:r>
          </a:p>
          <a:p>
            <a:endParaRPr lang="en-US" dirty="0"/>
          </a:p>
        </p:txBody>
      </p:sp>
      <p:pic>
        <p:nvPicPr>
          <p:cNvPr id="5" name="Picture 2">
            <a:extLst>
              <a:ext uri="{FF2B5EF4-FFF2-40B4-BE49-F238E27FC236}">
                <a16:creationId xmlns:a16="http://schemas.microsoft.com/office/drawing/2014/main" id="{83EAFCF9-AF3C-479F-AD4A-023C3957AE1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02864" y="4006953"/>
            <a:ext cx="1546221" cy="21842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5">
            <a:hlinkClick r:id="rId4"/>
            <a:extLst>
              <a:ext uri="{FF2B5EF4-FFF2-40B4-BE49-F238E27FC236}">
                <a16:creationId xmlns:a16="http://schemas.microsoft.com/office/drawing/2014/main" id="{836182AE-108A-40B5-92A0-717CDB525EF6}"/>
              </a:ext>
            </a:extLst>
          </p:cNvPr>
          <p:cNvSpPr txBox="1"/>
          <p:nvPr/>
        </p:nvSpPr>
        <p:spPr>
          <a:xfrm>
            <a:off x="10456263" y="6149771"/>
            <a:ext cx="1103117" cy="253916"/>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wrap="square" rtlCol="0">
            <a:spAutoFit/>
          </a:bodyPr>
          <a:lstStyle/>
          <a:p>
            <a:pPr algn="ctr">
              <a:defRPr/>
            </a:pPr>
            <a:r>
              <a:rPr lang="en-GB" sz="1050" kern="0" dirty="0">
                <a:solidFill>
                  <a:prstClr val="white"/>
                </a:solidFill>
                <a:latin typeface="Calibri"/>
                <a:hlinkClick r:id="rId4"/>
              </a:rPr>
              <a:t>Download</a:t>
            </a:r>
            <a:endParaRPr lang="en-US" sz="1050" kern="0" dirty="0">
              <a:solidFill>
                <a:prstClr val="white"/>
              </a:solidFill>
              <a:latin typeface="Calibri"/>
            </a:endParaRPr>
          </a:p>
        </p:txBody>
      </p:sp>
    </p:spTree>
    <p:extLst>
      <p:ext uri="{BB962C8B-B14F-4D97-AF65-F5344CB8AC3E}">
        <p14:creationId xmlns:p14="http://schemas.microsoft.com/office/powerpoint/2010/main" val="460285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18" y="0"/>
            <a:ext cx="6340731" cy="566822"/>
          </a:xfrm>
          <a:prstGeom prst="rect">
            <a:avLst/>
          </a:prstGeom>
        </p:spPr>
        <p:txBody>
          <a:bodyPr vert="horz" wrap="square" lIns="0" tIns="12700" rIns="0" bIns="0" rtlCol="0">
            <a:spAutoFit/>
          </a:bodyPr>
          <a:lstStyle/>
          <a:p>
            <a:pPr marL="12700">
              <a:lnSpc>
                <a:spcPct val="100000"/>
              </a:lnSpc>
              <a:spcBef>
                <a:spcPts val="100"/>
              </a:spcBef>
            </a:pPr>
            <a:r>
              <a:rPr lang="pt-PT" sz="3600" spc="-25" dirty="0"/>
              <a:t>Estrutura e finalidade</a:t>
            </a:r>
            <a:endParaRPr sz="3600" dirty="0"/>
          </a:p>
        </p:txBody>
      </p:sp>
      <p:sp>
        <p:nvSpPr>
          <p:cNvPr id="3" name="object 3"/>
          <p:cNvSpPr txBox="1"/>
          <p:nvPr/>
        </p:nvSpPr>
        <p:spPr>
          <a:xfrm>
            <a:off x="362302" y="1182443"/>
            <a:ext cx="7194198" cy="5127044"/>
          </a:xfrm>
          <a:prstGeom prst="rect">
            <a:avLst/>
          </a:prstGeom>
        </p:spPr>
        <p:txBody>
          <a:bodyPr vert="horz" wrap="square" lIns="0" tIns="70485" rIns="0" bIns="0" rtlCol="0">
            <a:spAutoFit/>
          </a:bodyPr>
          <a:lstStyle/>
          <a:p>
            <a:pPr marL="12700" lvl="0">
              <a:spcBef>
                <a:spcPts val="555"/>
              </a:spcBef>
              <a:defRPr/>
            </a:pPr>
            <a:r>
              <a:rPr lang="pt-PT" sz="2200" b="1" spc="-5" dirty="0">
                <a:solidFill>
                  <a:srgbClr val="005D85"/>
                </a:solidFill>
                <a:latin typeface="Roboto"/>
                <a:cs typeface="Roboto"/>
              </a:rPr>
              <a:t>Estrutura do exercício</a:t>
            </a:r>
            <a:endParaRPr lang="pt-PT" sz="2200" dirty="0">
              <a:solidFill>
                <a:prstClr val="black"/>
              </a:solidFill>
              <a:latin typeface="Roboto"/>
              <a:cs typeface="Roboto"/>
            </a:endParaRPr>
          </a:p>
          <a:p>
            <a:pPr marL="12700" marR="5715">
              <a:spcBef>
                <a:spcPts val="1005"/>
              </a:spcBef>
              <a:defRPr/>
            </a:pPr>
            <a:r>
              <a:rPr lang="pt-PT" sz="2200" dirty="0">
                <a:latin typeface="Roboto"/>
                <a:cs typeface="Roboto"/>
              </a:rPr>
              <a:t>Este exercício baseia-se nas</a:t>
            </a:r>
            <a:r>
              <a:rPr kumimoji="0" lang="pt-PT" sz="2200" b="0" i="0" u="none" strike="noStrike" kern="1200" cap="none" spc="-5" normalizeH="0" baseline="0" noProof="0" dirty="0">
                <a:ln>
                  <a:noFill/>
                </a:ln>
                <a:solidFill>
                  <a:prstClr val="black"/>
                </a:solidFill>
                <a:effectLst/>
                <a:uLnTx/>
                <a:uFillTx/>
                <a:latin typeface="Roboto"/>
                <a:cs typeface="Roboto"/>
              </a:rPr>
              <a:t>:</a:t>
            </a:r>
          </a:p>
          <a:p>
            <a:pPr marL="355600" marR="5715" lvl="0" indent="-342900">
              <a:spcBef>
                <a:spcPts val="1005"/>
              </a:spcBef>
              <a:buFont typeface="Arial" panose="020B0604020202020204" pitchFamily="34" charset="0"/>
              <a:buChar char="•"/>
              <a:defRPr/>
            </a:pPr>
            <a:r>
              <a:rPr lang="pt-PT" sz="2200" spc="-5" dirty="0">
                <a:solidFill>
                  <a:prstClr val="black"/>
                </a:solidFill>
                <a:latin typeface="Roboto"/>
                <a:cs typeface="Roboto"/>
                <a:hlinkClick r:id="rId3"/>
              </a:rPr>
              <a:t>Orientações da OMS para a elaboração de um plano nacional de distribuição de vacinas e vacinação contra a COVID-19</a:t>
            </a:r>
            <a:endParaRPr lang="pt-PT" sz="2200" dirty="0">
              <a:solidFill>
                <a:prstClr val="black"/>
              </a:solidFill>
              <a:latin typeface="Roboto"/>
              <a:cs typeface="Roboto"/>
            </a:endParaRPr>
          </a:p>
          <a:p>
            <a:pPr marL="12700" lvl="0">
              <a:defRPr/>
            </a:pPr>
            <a:endParaRPr lang="pt-PT" sz="2200" b="1" spc="-5" dirty="0">
              <a:solidFill>
                <a:srgbClr val="005D85"/>
              </a:solidFill>
              <a:latin typeface="Roboto"/>
              <a:cs typeface="Roboto"/>
            </a:endParaRPr>
          </a:p>
          <a:p>
            <a:pPr marL="12700" lvl="0">
              <a:defRPr/>
            </a:pPr>
            <a:r>
              <a:rPr lang="pt-PT" sz="2200" b="1" spc="-5" dirty="0">
                <a:solidFill>
                  <a:srgbClr val="005D85"/>
                </a:solidFill>
                <a:latin typeface="Roboto"/>
                <a:cs typeface="Roboto"/>
              </a:rPr>
              <a:t>Finalidade</a:t>
            </a:r>
            <a:endParaRPr lang="pt-PT" sz="2200" dirty="0">
              <a:solidFill>
                <a:prstClr val="black"/>
              </a:solidFill>
              <a:latin typeface="Roboto"/>
              <a:cs typeface="Roboto"/>
            </a:endParaRPr>
          </a:p>
          <a:p>
            <a:pPr marL="12700" lvl="0" algn="just">
              <a:spcBef>
                <a:spcPts val="455"/>
              </a:spcBef>
              <a:defRPr/>
            </a:pPr>
            <a:r>
              <a:rPr lang="pt-PT" sz="2200" spc="-5" dirty="0">
                <a:solidFill>
                  <a:prstClr val="black"/>
                </a:solidFill>
                <a:latin typeface="Roboto"/>
                <a:cs typeface="Roboto"/>
              </a:rPr>
              <a:t>Através de uma discussão de grupo facilitada,</a:t>
            </a:r>
            <a:r>
              <a:rPr lang="pt-PT" sz="2200" spc="290" dirty="0">
                <a:solidFill>
                  <a:prstClr val="black"/>
                </a:solidFill>
                <a:latin typeface="Roboto"/>
                <a:cs typeface="Roboto"/>
              </a:rPr>
              <a:t> </a:t>
            </a:r>
            <a:r>
              <a:rPr lang="pt-PT" sz="2200" b="1" spc="-5" dirty="0">
                <a:solidFill>
                  <a:prstClr val="black"/>
                </a:solidFill>
                <a:latin typeface="Roboto"/>
                <a:cs typeface="Roboto"/>
              </a:rPr>
              <a:t>o exercício pretende ajudar os países a planearem, elaborarem e atualizarem os seus planos nacionais de distribuição de vacinas e vacinação </a:t>
            </a:r>
            <a:r>
              <a:rPr lang="pt-PT" sz="2200" b="1" dirty="0">
                <a:solidFill>
                  <a:prstClr val="black"/>
                </a:solidFill>
                <a:latin typeface="Roboto"/>
                <a:cs typeface="Roboto"/>
              </a:rPr>
              <a:t>(PNDV) </a:t>
            </a:r>
            <a:r>
              <a:rPr lang="pt-PT" sz="2200" dirty="0">
                <a:solidFill>
                  <a:prstClr val="black"/>
                </a:solidFill>
                <a:latin typeface="Roboto"/>
                <a:cs typeface="Roboto"/>
              </a:rPr>
              <a:t>para um acesso equitativo e oportuno às vacinas contra a COVID-19, atendendo especificamente às questões de regulação e segurança.</a:t>
            </a:r>
            <a:endParaRPr kumimoji="0" lang="pt-PT" sz="2200" b="0" i="0" u="none" strike="noStrike" kern="1200" cap="none" spc="0" normalizeH="0" baseline="0" noProof="0" dirty="0">
              <a:ln>
                <a:noFill/>
              </a:ln>
              <a:solidFill>
                <a:prstClr val="black"/>
              </a:solidFill>
              <a:effectLst/>
              <a:uLnTx/>
              <a:uFillTx/>
              <a:latin typeface="Roboto"/>
              <a:cs typeface="Roboto"/>
            </a:endParaRPr>
          </a:p>
        </p:txBody>
      </p:sp>
      <p:sp>
        <p:nvSpPr>
          <p:cNvPr id="6" name="object 6"/>
          <p:cNvSpPr txBox="1"/>
          <p:nvPr/>
        </p:nvSpPr>
        <p:spPr>
          <a:xfrm>
            <a:off x="10960100" y="6591300"/>
            <a:ext cx="1059111" cy="183063"/>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5" normalizeH="0" baseline="0" noProof="0" dirty="0">
                <a:ln>
                  <a:noFill/>
                </a:ln>
                <a:solidFill>
                  <a:srgbClr val="FFFFFF"/>
                </a:solidFill>
                <a:effectLst/>
                <a:uLnTx/>
                <a:uFillTx/>
                <a:latin typeface="Arial"/>
                <a:ea typeface="+mn-ea"/>
                <a:cs typeface="Arial"/>
              </a:rPr>
              <a:t>p</a:t>
            </a:r>
            <a:r>
              <a:rPr kumimoji="0" lang="pt-PT" sz="1200" b="1" i="0" u="none" strike="noStrike" kern="1200" cap="none" spc="-5" normalizeH="0" baseline="0" noProof="0" dirty="0">
                <a:ln>
                  <a:noFill/>
                </a:ln>
                <a:solidFill>
                  <a:srgbClr val="FFFFFF"/>
                </a:solidFill>
                <a:effectLst/>
                <a:uLnTx/>
                <a:uFillTx/>
                <a:latin typeface="Arial"/>
                <a:ea typeface="+mn-ea"/>
                <a:cs typeface="Arial"/>
              </a:rPr>
              <a:t>ágina</a:t>
            </a:r>
            <a:r>
              <a:rPr kumimoji="0" sz="1200" b="1" i="0" u="none" strike="noStrike" kern="1200" cap="none" spc="-55" normalizeH="0" baseline="0" noProof="0" dirty="0">
                <a:ln>
                  <a:noFill/>
                </a:ln>
                <a:solidFill>
                  <a:srgbClr val="FFFFFF"/>
                </a:solidFill>
                <a:effectLst/>
                <a:uLnTx/>
                <a:uFillTx/>
                <a:latin typeface="Arial"/>
                <a:ea typeface="+mn-ea"/>
                <a:cs typeface="Arial"/>
              </a:rPr>
              <a:t> </a:t>
            </a:r>
            <a:fld id="{81D60167-4931-47E6-BA6A-407CBD079E47}" type="slidenum">
              <a:rPr kumimoji="0" sz="1200" b="1" i="0" u="none" strike="noStrike" kern="1200" cap="none" spc="0" normalizeH="0" baseline="0" noProof="0" dirty="0">
                <a:ln>
                  <a:noFill/>
                </a:ln>
                <a:solidFill>
                  <a:srgbClr val="FFFFFF"/>
                </a:solidFill>
                <a:effectLst/>
                <a:uLnTx/>
                <a:uFillTx/>
                <a:latin typeface="Arial"/>
                <a:ea typeface="+mn-ea"/>
                <a:cs typeface="Arial"/>
              </a:rPr>
              <a:pPr marL="12700" marR="0" lvl="0" indent="0" algn="l" defTabSz="914400" rtl="0" eaLnBrk="1" fontAlgn="auto" latinLnBrk="0" hangingPunct="1">
                <a:lnSpc>
                  <a:spcPts val="1425"/>
                </a:lnSpc>
                <a:spcBef>
                  <a:spcPts val="0"/>
                </a:spcBef>
                <a:spcAft>
                  <a:spcPts val="0"/>
                </a:spcAft>
                <a:buClrTx/>
                <a:buSzTx/>
                <a:buFontTx/>
                <a:buNone/>
                <a:tabLst/>
                <a:defRPr/>
              </a:pPr>
              <a:t>8</a:t>
            </a:fld>
            <a:endParaRPr kumimoji="0" sz="1200" b="0" i="0" u="none" strike="noStrike" kern="1200" cap="none" spc="0" normalizeH="0" baseline="0" noProof="0" dirty="0">
              <a:ln>
                <a:noFill/>
              </a:ln>
              <a:solidFill>
                <a:prstClr val="black"/>
              </a:solidFill>
              <a:effectLst/>
              <a:uLnTx/>
              <a:uFillTx/>
              <a:latin typeface="Arial"/>
              <a:ea typeface="+mn-ea"/>
              <a:cs typeface="Arial"/>
            </a:endParaRPr>
          </a:p>
        </p:txBody>
      </p:sp>
      <p:sp>
        <p:nvSpPr>
          <p:cNvPr id="7" name="object 7"/>
          <p:cNvSpPr txBox="1">
            <a:spLocks noGrp="1"/>
          </p:cNvSpPr>
          <p:nvPr>
            <p:ph type="ftr" sz="quarter" idx="5"/>
          </p:nvPr>
        </p:nvSpPr>
        <p:spPr>
          <a:xfrm>
            <a:off x="76268" y="6572250"/>
            <a:ext cx="2257357" cy="183063"/>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lang="en-US" sz="1200" b="1" i="0" u="none" strike="noStrike" kern="1200" cap="none" spc="-15" normalizeH="0" baseline="0" noProof="0" dirty="0">
                <a:ln>
                  <a:noFill/>
                </a:ln>
                <a:solidFill>
                  <a:prstClr val="white"/>
                </a:solidFill>
                <a:effectLst/>
                <a:uLnTx/>
                <a:uFillTx/>
                <a:latin typeface="Arial"/>
                <a:ea typeface="+mn-ea"/>
                <a:cs typeface="Arial"/>
              </a:rPr>
              <a:t>EXERCÍCIO DE SIMULAÇÃO</a:t>
            </a:r>
            <a:endParaRPr kumimoji="0" sz="1200" b="1" i="0" u="none" strike="noStrike" kern="1200" cap="none" spc="-5" normalizeH="0" baseline="0" noProof="0" dirty="0">
              <a:ln>
                <a:noFill/>
              </a:ln>
              <a:solidFill>
                <a:prstClr val="white"/>
              </a:solidFill>
              <a:effectLst/>
              <a:uLnTx/>
              <a:uFillTx/>
              <a:latin typeface="Arial"/>
              <a:ea typeface="+mn-ea"/>
              <a:cs typeface="Arial"/>
            </a:endParaRPr>
          </a:p>
        </p:txBody>
      </p:sp>
      <p:sp>
        <p:nvSpPr>
          <p:cNvPr id="8" name="object 8"/>
          <p:cNvSpPr txBox="1"/>
          <p:nvPr/>
        </p:nvSpPr>
        <p:spPr>
          <a:xfrm>
            <a:off x="2374926" y="6588126"/>
            <a:ext cx="1752574" cy="183063"/>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5" normalizeH="0" baseline="0" noProof="0" dirty="0">
                <a:ln>
                  <a:noFill/>
                </a:ln>
                <a:solidFill>
                  <a:srgbClr val="FFFFFF"/>
                </a:solidFill>
                <a:effectLst/>
                <a:uLnTx/>
                <a:uFillTx/>
                <a:latin typeface="Arial"/>
                <a:ea typeface="+mn-ea"/>
                <a:cs typeface="Arial"/>
              </a:rPr>
              <a:t>C</a:t>
            </a:r>
            <a:r>
              <a:rPr kumimoji="0" sz="1200" b="1" i="0" u="none" strike="noStrike" kern="1200" cap="none" spc="0" normalizeH="0" baseline="0" noProof="0" dirty="0">
                <a:ln>
                  <a:noFill/>
                </a:ln>
                <a:solidFill>
                  <a:srgbClr val="FFFFFF"/>
                </a:solidFill>
                <a:effectLst/>
                <a:uLnTx/>
                <a:uFillTx/>
                <a:latin typeface="Arial"/>
                <a:ea typeface="+mn-ea"/>
                <a:cs typeface="Arial"/>
              </a:rPr>
              <a:t>O</a:t>
            </a:r>
            <a:r>
              <a:rPr kumimoji="0" sz="1200" b="1" i="0" u="none" strike="noStrike" kern="1200" cap="none" spc="-5" normalizeH="0" baseline="0" noProof="0" dirty="0">
                <a:ln>
                  <a:noFill/>
                </a:ln>
                <a:solidFill>
                  <a:srgbClr val="FFFFFF"/>
                </a:solidFill>
                <a:effectLst/>
                <a:uLnTx/>
                <a:uFillTx/>
                <a:latin typeface="Arial"/>
                <a:ea typeface="+mn-ea"/>
                <a:cs typeface="Arial"/>
              </a:rPr>
              <a:t>V</a:t>
            </a:r>
            <a:r>
              <a:rPr kumimoji="0" sz="1200" b="1" i="0" u="none" strike="noStrike" kern="1200" cap="none" spc="0" normalizeH="0" baseline="0" noProof="0" dirty="0">
                <a:ln>
                  <a:noFill/>
                </a:ln>
                <a:solidFill>
                  <a:srgbClr val="FFFFFF"/>
                </a:solidFill>
                <a:effectLst/>
                <a:uLnTx/>
                <a:uFillTx/>
                <a:latin typeface="Arial"/>
                <a:ea typeface="+mn-ea"/>
                <a:cs typeface="Arial"/>
              </a:rPr>
              <a:t>I</a:t>
            </a:r>
            <a:r>
              <a:rPr kumimoji="0" sz="1200" b="1" i="0" u="none" strike="noStrike" kern="1200" cap="none" spc="-5" normalizeH="0" baseline="0" noProof="0" dirty="0">
                <a:ln>
                  <a:noFill/>
                </a:ln>
                <a:solidFill>
                  <a:srgbClr val="FFFFFF"/>
                </a:solidFill>
                <a:effectLst/>
                <a:uLnTx/>
                <a:uFillTx/>
                <a:latin typeface="Arial"/>
                <a:ea typeface="+mn-ea"/>
                <a:cs typeface="Arial"/>
              </a:rPr>
              <a:t>D</a:t>
            </a:r>
            <a:r>
              <a:rPr kumimoji="0" sz="1200" b="1" i="0" u="none" strike="noStrike" kern="1200" cap="none" spc="0" normalizeH="0" baseline="0" noProof="0" dirty="0">
                <a:ln>
                  <a:noFill/>
                </a:ln>
                <a:solidFill>
                  <a:srgbClr val="FFFFFF"/>
                </a:solidFill>
                <a:effectLst/>
                <a:uLnTx/>
                <a:uFillTx/>
                <a:latin typeface="Arial"/>
                <a:ea typeface="+mn-ea"/>
                <a:cs typeface="Arial"/>
              </a:rPr>
              <a:t>-</a:t>
            </a:r>
            <a:r>
              <a:rPr kumimoji="0" sz="1200" b="1" i="0" u="none" strike="noStrike" kern="1200" cap="none" spc="-5" normalizeH="0" baseline="0" noProof="0" dirty="0">
                <a:ln>
                  <a:noFill/>
                </a:ln>
                <a:solidFill>
                  <a:srgbClr val="FFFFFF"/>
                </a:solidFill>
                <a:effectLst/>
                <a:uLnTx/>
                <a:uFillTx/>
                <a:latin typeface="Arial"/>
                <a:ea typeface="+mn-ea"/>
                <a:cs typeface="Arial"/>
              </a:rPr>
              <a:t>19</a:t>
            </a:r>
            <a:endParaRPr kumimoji="0" sz="1200" b="0" i="0" u="none" strike="noStrike" kern="1200" cap="none" spc="0" normalizeH="0" baseline="0" noProof="0" dirty="0">
              <a:ln>
                <a:noFill/>
              </a:ln>
              <a:solidFill>
                <a:prstClr val="black"/>
              </a:solidFill>
              <a:effectLst/>
              <a:uLnTx/>
              <a:uFillTx/>
              <a:latin typeface="Arial"/>
              <a:ea typeface="+mn-ea"/>
              <a:cs typeface="Arial"/>
            </a:endParaRPr>
          </a:p>
        </p:txBody>
      </p:sp>
      <p:pic>
        <p:nvPicPr>
          <p:cNvPr id="9" name="Picture 8">
            <a:extLst>
              <a:ext uri="{FF2B5EF4-FFF2-40B4-BE49-F238E27FC236}">
                <a16:creationId xmlns:a16="http://schemas.microsoft.com/office/drawing/2014/main" id="{EC0F5E92-07AE-4264-AA82-A97DA17855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81748" y="1474839"/>
            <a:ext cx="4510252" cy="435077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pt-PT" dirty="0"/>
              <a:t>Âmbito do TTX</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44148" cy="5465750"/>
          </a:xfrm>
        </p:spPr>
        <p:txBody>
          <a:bodyPr vert="horz" lIns="91440" tIns="45720" rIns="91440" bIns="45720" rtlCol="0" anchor="t">
            <a:noAutofit/>
          </a:bodyPr>
          <a:lstStyle/>
          <a:p>
            <a:pPr marL="0" indent="0">
              <a:lnSpc>
                <a:spcPct val="100000"/>
              </a:lnSpc>
              <a:spcBef>
                <a:spcPts val="0"/>
              </a:spcBef>
              <a:buNone/>
            </a:pPr>
            <a:r>
              <a:rPr lang="pt-PT" sz="2400" b="1" dirty="0">
                <a:solidFill>
                  <a:schemeClr val="accent5"/>
                </a:solidFill>
                <a:cs typeface="Calibri"/>
              </a:rPr>
              <a:t>Discutir os pressupostos do planeamento </a:t>
            </a:r>
            <a:r>
              <a:rPr lang="pt-PT" sz="2400" dirty="0">
                <a:latin typeface="Helvetica Neue"/>
                <a:ea typeface="DengXian"/>
                <a:cs typeface="Calibri"/>
              </a:rPr>
              <a:t>para </a:t>
            </a:r>
            <a:r>
              <a:rPr lang="pt-PT" sz="2400" b="1" dirty="0">
                <a:solidFill>
                  <a:schemeClr val="accent5"/>
                </a:solidFill>
                <a:latin typeface="+mj-lt"/>
                <a:ea typeface="DengXian"/>
                <a:cs typeface="Calibri"/>
              </a:rPr>
              <a:t>a revisão dos aspetos de regulação, supervisão e segurança das vacinas </a:t>
            </a:r>
            <a:r>
              <a:rPr lang="pt-PT" sz="2400" dirty="0">
                <a:solidFill>
                  <a:srgbClr val="000000"/>
                </a:solidFill>
                <a:latin typeface="+mj-lt"/>
                <a:ea typeface="DengXian"/>
                <a:cs typeface="Calibri"/>
              </a:rPr>
              <a:t>à medida que estas são disponibilizadas, </a:t>
            </a:r>
            <a:r>
              <a:rPr lang="pt-PT" sz="2400" dirty="0">
                <a:latin typeface="Helvetica Neue"/>
                <a:ea typeface="DengXian"/>
                <a:cs typeface="Calibri"/>
              </a:rPr>
              <a:t>para apoiar o acesso oportuno, eficiente e equitativo às vacinas contra a COVID-19. </a:t>
            </a:r>
            <a:endParaRPr lang="pt-PT" sz="2000" dirty="0">
              <a:latin typeface="Avenir Book"/>
              <a:ea typeface="DengXian" panose="02010600030101010101" pitchFamily="2" charset="-122"/>
              <a:cs typeface="Times New Roman (Body CS)"/>
            </a:endParaRPr>
          </a:p>
          <a:p>
            <a:pPr marL="0" lvl="0" indent="0">
              <a:lnSpc>
                <a:spcPct val="100000"/>
              </a:lnSpc>
              <a:spcBef>
                <a:spcPts val="700"/>
              </a:spcBef>
              <a:buClr>
                <a:schemeClr val="tx1"/>
              </a:buClr>
              <a:buSzPct val="100000"/>
              <a:buNone/>
            </a:pPr>
            <a:endParaRPr lang="pt-PT" sz="2400" b="1" dirty="0">
              <a:solidFill>
                <a:schemeClr val="accent5"/>
              </a:solidFill>
              <a:latin typeface="+mj-lt"/>
              <a:cs typeface="Calibri" panose="020F0502020204030204" pitchFamily="34" charset="0"/>
            </a:endParaRPr>
          </a:p>
          <a:p>
            <a:pPr marL="0" lvl="0" indent="0">
              <a:lnSpc>
                <a:spcPct val="100000"/>
              </a:lnSpc>
              <a:spcBef>
                <a:spcPts val="700"/>
              </a:spcBef>
              <a:buClr>
                <a:schemeClr val="tx1"/>
              </a:buClr>
              <a:buSzPct val="100000"/>
              <a:buNone/>
            </a:pPr>
            <a:r>
              <a:rPr lang="pt-PT" sz="2400" dirty="0">
                <a:latin typeface="Helvetica Neue"/>
                <a:ea typeface="DengXian" panose="02010600030101010101" pitchFamily="2" charset="-122"/>
                <a:cs typeface="Calibri" panose="020F0502020204030204" pitchFamily="34" charset="0"/>
              </a:rPr>
              <a:t>O TTX implica o seguinte:</a:t>
            </a:r>
          </a:p>
          <a:p>
            <a:pPr marL="0" lvl="0" indent="0">
              <a:lnSpc>
                <a:spcPct val="100000"/>
              </a:lnSpc>
              <a:spcBef>
                <a:spcPts val="700"/>
              </a:spcBef>
              <a:buClr>
                <a:schemeClr val="tx1"/>
              </a:buClr>
              <a:buSzPct val="100000"/>
              <a:buNone/>
            </a:pPr>
            <a:endParaRPr lang="pt-PT" sz="2400" dirty="0">
              <a:latin typeface="Helvetica Neue"/>
              <a:ea typeface="DengXian" panose="02010600030101010101" pitchFamily="2" charset="-122"/>
              <a:cs typeface="Calibri" panose="020F0502020204030204" pitchFamily="34" charset="0"/>
            </a:endParaRPr>
          </a:p>
          <a:p>
            <a:pPr>
              <a:lnSpc>
                <a:spcPct val="100000"/>
              </a:lnSpc>
              <a:spcBef>
                <a:spcPts val="700"/>
              </a:spcBef>
              <a:buClr>
                <a:schemeClr val="tx1"/>
              </a:buClr>
              <a:buSzPct val="100000"/>
            </a:pPr>
            <a:r>
              <a:rPr lang="pt-PT" sz="2400" b="1" dirty="0">
                <a:solidFill>
                  <a:schemeClr val="accent5"/>
                </a:solidFill>
                <a:latin typeface="+mj-lt"/>
                <a:cs typeface="Calibri"/>
              </a:rPr>
              <a:t>Rever</a:t>
            </a:r>
            <a:r>
              <a:rPr lang="pt-PT" sz="2400" dirty="0">
                <a:latin typeface="Arial"/>
                <a:cs typeface="Calibri"/>
              </a:rPr>
              <a:t> os planos para quadros reguladores acelerados</a:t>
            </a:r>
          </a:p>
          <a:p>
            <a:pPr>
              <a:lnSpc>
                <a:spcPct val="100000"/>
              </a:lnSpc>
              <a:spcBef>
                <a:spcPts val="700"/>
              </a:spcBef>
              <a:buClr>
                <a:schemeClr val="tx1"/>
              </a:buClr>
              <a:buSzPct val="100000"/>
            </a:pPr>
            <a:r>
              <a:rPr lang="pt-PT" sz="2400" b="1" dirty="0">
                <a:solidFill>
                  <a:schemeClr val="accent5"/>
                </a:solidFill>
                <a:latin typeface="+mj-lt"/>
                <a:cs typeface="Calibri" panose="020F0502020204030204" pitchFamily="34" charset="0"/>
              </a:rPr>
              <a:t>Rever </a:t>
            </a:r>
            <a:r>
              <a:rPr lang="pt-PT" sz="2400" dirty="0">
                <a:cs typeface="Calibri" panose="020F0502020204030204" pitchFamily="34" charset="0"/>
              </a:rPr>
              <a:t>os procedimentos de segurança para as vacinas, em particular para as vacinas em desenvolvimento acelerado.</a:t>
            </a:r>
            <a:endParaRPr lang="pt-PT" sz="2400" dirty="0">
              <a:latin typeface="+mj-lt"/>
              <a:cs typeface="Calibri" panose="020F0502020204030204" pitchFamily="34" charset="0"/>
            </a:endParaRPr>
          </a:p>
          <a:p>
            <a:pPr>
              <a:lnSpc>
                <a:spcPct val="100000"/>
              </a:lnSpc>
              <a:spcBef>
                <a:spcPts val="700"/>
              </a:spcBef>
              <a:buClr>
                <a:schemeClr val="tx1"/>
              </a:buClr>
              <a:buSzPct val="100000"/>
            </a:pPr>
            <a:r>
              <a:rPr lang="pt-PT" sz="2400" b="1" dirty="0">
                <a:solidFill>
                  <a:schemeClr val="accent5"/>
                </a:solidFill>
                <a:latin typeface="+mj-lt"/>
                <a:cs typeface="Calibri"/>
              </a:rPr>
              <a:t>Confirmar os procedimentos reguladores </a:t>
            </a:r>
            <a:r>
              <a:rPr lang="pt-PT" sz="2400" dirty="0">
                <a:latin typeface="+mj-lt"/>
                <a:cs typeface="Calibri"/>
              </a:rPr>
              <a:t>para a aprovação das vacinas </a:t>
            </a:r>
            <a:endParaRPr lang="pt-PT" sz="2400" dirty="0">
              <a:latin typeface="+mj-lt"/>
              <a:cs typeface="Calibri" panose="020F0502020204030204" pitchFamily="34" charset="0"/>
            </a:endParaRPr>
          </a:p>
          <a:p>
            <a:pPr>
              <a:lnSpc>
                <a:spcPct val="100000"/>
              </a:lnSpc>
              <a:spcBef>
                <a:spcPts val="700"/>
              </a:spcBef>
              <a:buClr>
                <a:schemeClr val="tx1"/>
              </a:buClr>
              <a:buSzPct val="100000"/>
            </a:pPr>
            <a:r>
              <a:rPr lang="pt-PT" sz="2400" b="1" dirty="0">
                <a:solidFill>
                  <a:schemeClr val="accent5"/>
                </a:solidFill>
                <a:latin typeface="+mj-lt"/>
                <a:cs typeface="Calibri" panose="020F0502020204030204" pitchFamily="34" charset="0"/>
              </a:rPr>
              <a:t>Rever  </a:t>
            </a:r>
            <a:r>
              <a:rPr lang="pt-PT" sz="2400" dirty="0">
                <a:latin typeface="+mj-lt"/>
                <a:cs typeface="Calibri" panose="020F0502020204030204" pitchFamily="34" charset="0"/>
              </a:rPr>
              <a:t>os sistemas de monitorização da segurança das vacinas.</a:t>
            </a:r>
            <a:endParaRPr lang="pt-PT" sz="2400" dirty="0">
              <a:latin typeface="+mj-lt"/>
              <a:cs typeface="Calibri"/>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r>
              <a:rPr lang="en-US" dirty="0"/>
              <a:t>16 de </a:t>
            </a:r>
            <a:r>
              <a:rPr lang="en-US" dirty="0" err="1"/>
              <a:t>Fevereiro</a:t>
            </a:r>
            <a:r>
              <a:rPr lang="en-US" dirty="0"/>
              <a:t> de 2021</a:t>
            </a:r>
          </a:p>
          <a:p>
            <a:endParaRPr lang="en-US" dirty="0"/>
          </a:p>
        </p:txBody>
      </p:sp>
    </p:spTree>
    <p:extLst>
      <p:ext uri="{BB962C8B-B14F-4D97-AF65-F5344CB8AC3E}">
        <p14:creationId xmlns:p14="http://schemas.microsoft.com/office/powerpoint/2010/main" val="4177313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537a4c0a-028d-41b0-9193-6635ca5775f6">
      <UserInfo>
        <DisplayName>VEDRASCO, Liviu</DisplayName>
        <AccountId>31</AccountId>
        <AccountType/>
      </UserInfo>
      <UserInfo>
        <DisplayName>Charles, Denis</DisplayName>
        <AccountId>11</AccountId>
        <AccountType/>
      </UserInfo>
      <UserInfo>
        <DisplayName>BELL, Allan</DisplayName>
        <AccountId>20</AccountId>
        <AccountType/>
      </UserInfo>
      <UserInfo>
        <DisplayName>COPPER, Frederik Anton</DisplayName>
        <AccountId>13</AccountId>
        <AccountType/>
      </UserInfo>
    </SharedWithUsers>
  </documentManagement>
</p:properties>
</file>

<file path=customXml/itemProps1.xml><?xml version="1.0" encoding="utf-8"?>
<ds:datastoreItem xmlns:ds="http://schemas.openxmlformats.org/officeDocument/2006/customXml" ds:itemID="{B64E953B-33DD-41A9-A574-0B8A67D2B3B2}"/>
</file>

<file path=customXml/itemProps2.xml><?xml version="1.0" encoding="utf-8"?>
<ds:datastoreItem xmlns:ds="http://schemas.openxmlformats.org/officeDocument/2006/customXml" ds:itemID="{F058DDD0-0FFB-4F57-A737-ADBE5E37092A}">
  <ds:schemaRefs>
    <ds:schemaRef ds:uri="http://schemas.microsoft.com/sharepoint/v3/contenttype/forms"/>
  </ds:schemaRefs>
</ds:datastoreItem>
</file>

<file path=customXml/itemProps3.xml><?xml version="1.0" encoding="utf-8"?>
<ds:datastoreItem xmlns:ds="http://schemas.openxmlformats.org/officeDocument/2006/customXml" ds:itemID="{670A9802-686C-4537-A4EF-3D12C1362DDC}">
  <ds:schemaRefs>
    <ds:schemaRef ds:uri="http://schemas.microsoft.com/office/2006/documentManagement/types"/>
    <ds:schemaRef ds:uri="39054507-e2e9-4ae1-8010-04bf1583f8cf"/>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1e29cee2-e8a4-4f95-8408-2234aea7f5a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1541</TotalTime>
  <Words>3928</Words>
  <Application>Microsoft Office PowerPoint</Application>
  <PresentationFormat>Widescreen</PresentationFormat>
  <Paragraphs>525</Paragraphs>
  <Slides>37</Slides>
  <Notes>29</Notes>
  <HiddenSlides>0</HiddenSlides>
  <MMClips>1</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37</vt:i4>
      </vt:variant>
    </vt:vector>
  </HeadingPairs>
  <TitlesOfParts>
    <vt:vector size="48" baseType="lpstr">
      <vt:lpstr>Arial</vt:lpstr>
      <vt:lpstr>Arial Black</vt:lpstr>
      <vt:lpstr>Avenir Book</vt:lpstr>
      <vt:lpstr>Calibri</vt:lpstr>
      <vt:lpstr>Helvetica Neue</vt:lpstr>
      <vt:lpstr>Roboto</vt:lpstr>
      <vt:lpstr>Segoe UI</vt:lpstr>
      <vt:lpstr>Symbol</vt:lpstr>
      <vt:lpstr>Office Theme</vt:lpstr>
      <vt:lpstr>2_Office Theme</vt:lpstr>
      <vt:lpstr>1_Office Theme</vt:lpstr>
      <vt:lpstr>NOVO CORONAVÍRUS  (COVID-19)</vt:lpstr>
      <vt:lpstr>Ordem de trabalhos proposta</vt:lpstr>
      <vt:lpstr>Orientar a preparação e resposta</vt:lpstr>
      <vt:lpstr>Último relatório de situação da OMS </vt:lpstr>
      <vt:lpstr>Antecedentes - COVAX</vt:lpstr>
      <vt:lpstr>Atualizações da regulação  sobre a COVID-19</vt:lpstr>
      <vt:lpstr>O que é um exercício teórico (TTX)?</vt:lpstr>
      <vt:lpstr>Estrutura e finalidade</vt:lpstr>
      <vt:lpstr>Âmbito do TTX</vt:lpstr>
      <vt:lpstr>Objetivos do TTX </vt:lpstr>
      <vt:lpstr>Equipa de gestão do exercício</vt:lpstr>
      <vt:lpstr>Regras do TTX</vt:lpstr>
      <vt:lpstr>Exercício teórico: como participar</vt:lpstr>
      <vt:lpstr>Perguntas</vt:lpstr>
      <vt:lpstr>NOVO CORONAVÍRUS  (COVID-19)   </vt:lpstr>
      <vt:lpstr>Resumo da situação atual</vt:lpstr>
      <vt:lpstr>Cenário 1</vt:lpstr>
      <vt:lpstr>Papel das ARN no acesso oportuno às vacinas contra a COVID-19</vt:lpstr>
      <vt:lpstr>Sessão 1 – Perguntas para discussão</vt:lpstr>
      <vt:lpstr>Cenário 2 – Vacinas disponíveis</vt:lpstr>
      <vt:lpstr>Sessão 2 – Perguntas para discussão</vt:lpstr>
      <vt:lpstr>Intervalo</vt:lpstr>
      <vt:lpstr>Cenário 3</vt:lpstr>
      <vt:lpstr>Sessão 3</vt:lpstr>
      <vt:lpstr>Sessão 3</vt:lpstr>
      <vt:lpstr>Cenário 4 – Monitorização da segurança</vt:lpstr>
      <vt:lpstr>Sessão 4 – Perguntas para discussão</vt:lpstr>
      <vt:lpstr>Revisão</vt:lpstr>
      <vt:lpstr>PowerPoint Presentation</vt:lpstr>
      <vt:lpstr>Ordem de trabalhos: Parte 2</vt:lpstr>
      <vt:lpstr>A OMS disponibiliza os seguintes recursos</vt:lpstr>
      <vt:lpstr>Intervalo</vt:lpstr>
      <vt:lpstr>Análise dos pontos fortes e das lacunas</vt:lpstr>
      <vt:lpstr>Plano de ação</vt:lpstr>
      <vt:lpstr>Formulário de feedback dos participantes</vt:lpstr>
      <vt:lpstr>Passos seguintes e conclusões</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(2019-nCoV)</dc:title>
  <dc:subject/>
  <dc:creator>Denis Charles</dc:creator>
  <cp:keywords/>
  <dc:description/>
  <cp:lastModifiedBy>PORTORICO, Mariaisabella</cp:lastModifiedBy>
  <cp:revision>94</cp:revision>
  <dcterms:created xsi:type="dcterms:W3CDTF">2020-01-31T13:21:16Z</dcterms:created>
  <dcterms:modified xsi:type="dcterms:W3CDTF">2021-02-16T14:24:59Z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0x0101004B8C5FCD04D76B4F9E83E1FFDAAD0434</vt:lpwstr>
  </property>
</Properties>
</file>